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0" r:id="rId3"/>
    <p:sldId id="271" r:id="rId4"/>
    <p:sldId id="262" r:id="rId5"/>
    <p:sldId id="266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le Sofie Wentzer" initials="HSW" lastIdx="3" clrIdx="0">
    <p:extLst>
      <p:ext uri="{19B8F6BF-5375-455C-9EA6-DF929625EA0E}">
        <p15:presenceInfo xmlns:p15="http://schemas.microsoft.com/office/powerpoint/2012/main" userId="S-1-5-21-2100284113-1573851820-878952375-321321" providerId="AD"/>
      </p:ext>
    </p:extLst>
  </p:cmAuthor>
  <p:cmAuthor id="2" name="Morten Koburg Thomsen" initials="MKT" lastIdx="3" clrIdx="1">
    <p:extLst>
      <p:ext uri="{19B8F6BF-5375-455C-9EA6-DF929625EA0E}">
        <p15:presenceInfo xmlns:p15="http://schemas.microsoft.com/office/powerpoint/2012/main" userId="S-1-5-21-2100284113-1573851820-878952375-3214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34"/>
  </p:normalViewPr>
  <p:slideViewPr>
    <p:cSldViewPr snapToGrid="0" snapToObjects="1">
      <p:cViewPr varScale="1">
        <p:scale>
          <a:sx n="111" d="100"/>
          <a:sy n="111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20F2C-7B40-2B4B-82D5-6CACFBABB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A263F57-EC99-DE42-946A-1C0E36A4C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19527FF-1BDB-414C-8A4E-26C668C9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FB1BD6-E114-444B-B6CB-7CB5996B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1479AB5-72DF-C04C-AE68-11CAF2162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454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5901E0-FE5E-3841-8730-D0E80826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8A09F33-30B9-C54E-83FD-E7DD4AFEC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BBAB8B-6898-584C-BCA7-EEC728EBB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EBD0114-8A6C-1244-9916-083B02C37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0AF84A4-63D1-F64F-B7BE-3CA0E0FA9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969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A4EE288-01B3-0346-AFD5-50F53ED618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8A35944-6A1E-2547-A7E2-FB802D000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BE94C7-251C-C04E-9129-24DF67286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ECEE7FC-EEE8-DF45-AA7D-E5C92E11A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A74BC9-3917-7E43-BBFB-514DA9A55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207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47AF6D-CD63-4045-92AB-6E70ACE79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4C11E7-B2B8-2C41-AB8D-2FC303B77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BC3A359-F843-A543-A18D-D7F30E272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36AA32-6F30-1342-BE30-433B447FC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A63EBB9-2562-414A-B3F3-700F6CEC0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565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12264E-3E2D-894F-952A-CD2E1AB6F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D3D9C0-0A29-2948-8E82-638936FB9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5D41A76-5219-DB47-99FE-1E4E2E58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C11330A-C451-D44D-8AC6-1F9E3B8A2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C18E5DA-2222-AB4B-963C-4F0512B5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769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E2ED36-94EE-3D46-86DE-92DFD5BF8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239CD9-2A71-B341-B1F1-9D7527355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48791D3-7D89-1942-AA72-D4295877C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2935215-9B8F-414D-9C93-E3A44A68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A6DD730-5DDC-9A44-A6AE-83F128C8D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628EA4D-8BF1-FB4D-90ED-78CAEA09A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746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99A6AF-A300-3C49-B6B7-95C46F256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3BC4CCC-60D2-D24F-96CF-D8B3BEDF5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46A3CE6-6B5E-9948-AA65-AA0EF7943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1D55B56-5ECE-F84D-AD37-18F8F97735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0DF1EF7-CBCB-7E40-85B2-13622186D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AC74004-285E-9545-A9A9-E22FE13F7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B9BC5B8-32B9-C74F-9653-72430BBB1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3247615-FD2A-AF4A-83CC-49472360E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418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7BA73-CD94-9343-A7E9-396F55D3B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1B6E953-E192-EC45-8B93-915DDE239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46FDCC3-902F-DC4F-921A-E4765B7B2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40993D3-C895-B04E-955C-8A20F66BB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322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9A45FF1-7BD4-CA4B-AF3C-E3FA92504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66F4F4B-43F4-B948-B997-E173C479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37CEFA1-9D88-914A-87AB-CB666DBE2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814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A410C2-3D89-6C40-8851-BF82196A6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98AE79-A69B-854E-8697-E2D96408B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85B26-9C55-4E49-A47A-FB1924C48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1C37B69-B71F-6342-B997-BB6173137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05D5D22-D3D1-9F44-BAB1-56F45DD28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82F0B39-2310-044C-8745-08CD89924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122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7CC15-AEB3-6241-A8B0-67C784139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6B52A27-D33A-2E4D-9413-4B1A001EA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A69DFF0-181A-124F-A1B9-B39109DD5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A268A3D-7BD5-054C-9E53-5004F78C8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3F21DF9-9804-D140-8272-7B8C5B7BB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D24509B-30E5-EB49-804F-E834D72F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327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C002E7D-88FF-0649-9965-08C05F69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0CBF0F7-BA2E-6A43-9921-AB00BC323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4E211AC-A9B7-264C-8A71-C253D4C044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3F9E8-5D22-774C-A272-02226FC511A1}" type="datetimeFigureOut">
              <a:rPr lang="da-DK" smtClean="0"/>
              <a:t>30-08-2022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BFD3D55-B8FA-2C4C-B0A6-17936B8E35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836844-BDAC-B347-BE8B-B162EF8CC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B0FE4-3BB0-8148-9874-54B64E1867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825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41462"/>
            <a:ext cx="4394364" cy="1600200"/>
          </a:xfrm>
        </p:spPr>
        <p:txBody>
          <a:bodyPr/>
          <a:lstStyle/>
          <a:p>
            <a:r>
              <a:rPr lang="en-US" dirty="0" smtClean="0"/>
              <a:t>V4M</a:t>
            </a:r>
            <a:br>
              <a:rPr lang="en-US" dirty="0" smtClean="0"/>
            </a:br>
            <a:r>
              <a:rPr lang="en-US" dirty="0" smtClean="0"/>
              <a:t>Virtuelle-4-parts </a:t>
            </a:r>
            <a:r>
              <a:rPr lang="en-US" dirty="0" err="1" smtClean="0"/>
              <a:t>Møder</a:t>
            </a:r>
            <a:endParaRPr lang="en-US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da-DK" dirty="0"/>
              <a:t>Øger patientsikkerheden, </a:t>
            </a:r>
            <a:r>
              <a:rPr lang="da-DK" b="1" dirty="0"/>
              <a:t>FORDI</a:t>
            </a:r>
            <a:r>
              <a:rPr lang="da-DK" dirty="0"/>
              <a:t> behandling, medicinering og opfølgning aftales imellem alle parter </a:t>
            </a:r>
          </a:p>
          <a:p>
            <a:pPr lvl="0"/>
            <a:r>
              <a:rPr lang="da-DK" dirty="0"/>
              <a:t>Skaber tryghed for patient og pårørende ved sektorovergange, </a:t>
            </a:r>
            <a:r>
              <a:rPr lang="da-DK" b="1" dirty="0"/>
              <a:t>FORDI </a:t>
            </a:r>
            <a:r>
              <a:rPr lang="da-DK" dirty="0"/>
              <a:t>alle har hørt det samme</a:t>
            </a:r>
          </a:p>
          <a:p>
            <a:pPr lvl="0"/>
            <a:r>
              <a:rPr lang="da-DK" dirty="0"/>
              <a:t>Muliggør koordinering og samarbejde om fælles sammenhængende løsninger, </a:t>
            </a:r>
            <a:r>
              <a:rPr lang="da-DK" b="1" dirty="0"/>
              <a:t>FORDI</a:t>
            </a:r>
            <a:r>
              <a:rPr lang="da-DK" dirty="0"/>
              <a:t> alle parter byder ind med forslag</a:t>
            </a:r>
          </a:p>
          <a:p>
            <a:pPr lvl="0"/>
            <a:r>
              <a:rPr lang="da-DK" dirty="0"/>
              <a:t>Skaber viden- og datadeling, </a:t>
            </a:r>
            <a:r>
              <a:rPr lang="da-DK" b="1" dirty="0"/>
              <a:t>FORDI </a:t>
            </a:r>
            <a:r>
              <a:rPr lang="da-DK" dirty="0"/>
              <a:t>der opstår en cirkulær forståelse af borgerens forløb </a:t>
            </a:r>
          </a:p>
          <a:p>
            <a:pPr lvl="0"/>
            <a:r>
              <a:rPr lang="da-DK" dirty="0"/>
              <a:t>Bidrager til kvalitet i det efterfølgende forløb, </a:t>
            </a:r>
            <a:r>
              <a:rPr lang="da-DK" b="1" dirty="0"/>
              <a:t>FORDI</a:t>
            </a:r>
            <a:r>
              <a:rPr lang="da-DK" dirty="0"/>
              <a:t> der aftales opfølgende hjemmebesøg af egen læge </a:t>
            </a:r>
          </a:p>
          <a:p>
            <a:pPr lvl="0"/>
            <a:r>
              <a:rPr lang="da-DK" dirty="0"/>
              <a:t>Forebygger misforståelser, </a:t>
            </a:r>
            <a:r>
              <a:rPr lang="da-DK" b="1" dirty="0"/>
              <a:t>FORDI</a:t>
            </a:r>
            <a:r>
              <a:rPr lang="da-DK" dirty="0"/>
              <a:t> aktørernes manglende viden om </a:t>
            </a:r>
            <a:r>
              <a:rPr lang="da-DK" i="1" dirty="0"/>
              <a:t>den anden</a:t>
            </a:r>
            <a:r>
              <a:rPr lang="da-DK" dirty="0"/>
              <a:t> bliver tydelig.</a:t>
            </a:r>
          </a:p>
          <a:p>
            <a:pPr lvl="0"/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4274" y="2024425"/>
            <a:ext cx="3367919" cy="3474115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6762465" y="656667"/>
            <a:ext cx="44218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Drejebog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til</a:t>
            </a:r>
            <a:endParaRPr lang="en-US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US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Tværsektorielle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videomøder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(V4M)</a:t>
            </a:r>
          </a:p>
        </p:txBody>
      </p:sp>
    </p:spTree>
    <p:extLst>
      <p:ext uri="{BB962C8B-B14F-4D97-AF65-F5344CB8AC3E}">
        <p14:creationId xmlns:p14="http://schemas.microsoft.com/office/powerpoint/2010/main" val="51080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Parter i tværsektorielle </a:t>
            </a:r>
            <a:r>
              <a:rPr lang="da-DK" dirty="0" smtClean="0"/>
              <a:t>videomøder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726190" y="1825625"/>
            <a:ext cx="942213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smtClean="0"/>
              <a:t>Mødeleder, patientens sengestue på hospital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Speciallæge, sygeplejerske, terapeut på hospital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Patient og </a:t>
            </a:r>
            <a:r>
              <a:rPr lang="da-DK" dirty="0" smtClean="0"/>
              <a:t>pårørende, hjemmet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Hjemmesygeplejerske, assistent, </a:t>
            </a:r>
            <a:r>
              <a:rPr lang="da-DK" dirty="0" smtClean="0"/>
              <a:t>terapeut, planlægger eller visitator i kommune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smtClean="0"/>
              <a:t>Alment </a:t>
            </a:r>
            <a:r>
              <a:rPr lang="da-DK" dirty="0"/>
              <a:t>praktiserende læge</a:t>
            </a:r>
          </a:p>
        </p:txBody>
      </p:sp>
      <p:pic>
        <p:nvPicPr>
          <p:cNvPr id="90" name="Billede 89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169" y="3647889"/>
            <a:ext cx="722034" cy="720000"/>
          </a:xfrm>
          <a:prstGeom prst="rect">
            <a:avLst/>
          </a:prstGeom>
        </p:spPr>
      </p:pic>
      <p:pic>
        <p:nvPicPr>
          <p:cNvPr id="91" name="Billede 90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169" y="4578537"/>
            <a:ext cx="722034" cy="720000"/>
          </a:xfrm>
          <a:prstGeom prst="rect">
            <a:avLst/>
          </a:prstGeom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6169" y="2831859"/>
            <a:ext cx="722034" cy="720000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6169" y="5456963"/>
            <a:ext cx="722034" cy="720000"/>
          </a:xfrm>
          <a:prstGeom prst="rect">
            <a:avLst/>
          </a:prstGeom>
        </p:spPr>
      </p:pic>
      <p:pic>
        <p:nvPicPr>
          <p:cNvPr id="4" name="Billed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6169" y="2032646"/>
            <a:ext cx="718984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40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082565" y="335846"/>
            <a:ext cx="1011095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a-DK" sz="2000" b="1" dirty="0"/>
              <a:t>HVOR: </a:t>
            </a:r>
            <a:r>
              <a:rPr lang="da-DK" sz="2000" dirty="0"/>
              <a:t>På patientens sengestue </a:t>
            </a:r>
            <a:r>
              <a:rPr lang="da-DK" sz="2000" dirty="0" smtClean="0"/>
              <a:t>på hospitalet. </a:t>
            </a:r>
            <a:r>
              <a:rPr lang="da-DK" sz="2000" dirty="0"/>
              <a:t>Enestue tilstræbes</a:t>
            </a:r>
            <a:r>
              <a:rPr lang="da-DK" sz="2000" dirty="0" smtClean="0"/>
              <a:t>.</a:t>
            </a:r>
          </a:p>
          <a:p>
            <a:pPr lvl="0"/>
            <a:endParaRPr lang="da-DK" sz="2000" dirty="0"/>
          </a:p>
          <a:p>
            <a:pPr lvl="0"/>
            <a:r>
              <a:rPr lang="da-DK" sz="2000" b="1" dirty="0"/>
              <a:t>HVEM</a:t>
            </a:r>
            <a:r>
              <a:rPr lang="da-DK" sz="2000" dirty="0"/>
              <a:t>: </a:t>
            </a:r>
            <a:r>
              <a:rPr lang="da-DK" sz="2000" dirty="0" smtClean="0"/>
              <a:t>Skrøbelige </a:t>
            </a:r>
            <a:r>
              <a:rPr lang="da-DK" sz="2000" dirty="0"/>
              <a:t>og sårbare multisyge </a:t>
            </a:r>
            <a:r>
              <a:rPr lang="da-DK" sz="2000" dirty="0" smtClean="0"/>
              <a:t>patienter, </a:t>
            </a:r>
            <a:r>
              <a:rPr lang="da-DK" sz="2000" dirty="0"/>
              <a:t>der har behov </a:t>
            </a:r>
            <a:r>
              <a:rPr lang="da-DK" sz="2000" dirty="0" smtClean="0"/>
              <a:t>for, </a:t>
            </a:r>
            <a:r>
              <a:rPr lang="da-DK" sz="2000" dirty="0"/>
              <a:t>at deres pleje </a:t>
            </a:r>
            <a:r>
              <a:rPr lang="da-DK" sz="2000" dirty="0" smtClean="0"/>
              <a:t>og </a:t>
            </a:r>
          </a:p>
          <a:p>
            <a:pPr lvl="0"/>
            <a:r>
              <a:rPr lang="da-DK" sz="2000" dirty="0" smtClean="0"/>
              <a:t>behandling koordineres </a:t>
            </a:r>
            <a:r>
              <a:rPr lang="da-DK" sz="2000" dirty="0"/>
              <a:t>på tværs af sektorerne. Pårørende kan deltage på stuen eller </a:t>
            </a:r>
            <a:endParaRPr lang="da-DK" sz="2000" dirty="0" smtClean="0"/>
          </a:p>
          <a:p>
            <a:pPr lvl="0"/>
            <a:r>
              <a:rPr lang="da-DK" sz="2000" dirty="0" smtClean="0"/>
              <a:t>virtuelt</a:t>
            </a:r>
            <a:r>
              <a:rPr lang="da-DK" sz="2000" dirty="0"/>
              <a:t>. På stuen deltager afsnitslæge, sygeplejerske, </a:t>
            </a:r>
            <a:r>
              <a:rPr lang="da-DK" sz="2000" dirty="0" smtClean="0"/>
              <a:t>terapeut, </a:t>
            </a:r>
            <a:r>
              <a:rPr lang="da-DK" sz="2000" dirty="0"/>
              <a:t>som har kendskab til patientens situation og forløb. Patientens egen læge, sundhedspersoner fra kommunen deltager virtuelt. I alt </a:t>
            </a:r>
            <a:r>
              <a:rPr lang="da-DK" sz="2000" dirty="0" smtClean="0"/>
              <a:t>ca. </a:t>
            </a:r>
            <a:r>
              <a:rPr lang="da-DK" sz="2000" dirty="0"/>
              <a:t>6-8 personer</a:t>
            </a:r>
            <a:r>
              <a:rPr lang="da-DK" sz="2000" dirty="0" smtClean="0"/>
              <a:t>.</a:t>
            </a:r>
          </a:p>
          <a:p>
            <a:pPr lvl="0"/>
            <a:endParaRPr lang="da-DK" sz="2000" dirty="0"/>
          </a:p>
          <a:p>
            <a:r>
              <a:rPr lang="da-DK" sz="2000" b="1" dirty="0"/>
              <a:t>HVORDAN: </a:t>
            </a:r>
            <a:r>
              <a:rPr lang="da-DK" sz="2000" dirty="0"/>
              <a:t>Videomødet aftales mellem patient, pårørende og sygehusets personale.  Mødeleder planlægger, koordinerer og styrer mødet. Mødet varer ca. 30 minutter</a:t>
            </a:r>
            <a:r>
              <a:rPr lang="da-DK" sz="2000" dirty="0" smtClean="0"/>
              <a:t>. </a:t>
            </a:r>
            <a:r>
              <a:rPr lang="da-DK" sz="2000" dirty="0"/>
              <a:t>Deltagerne inviteres via mail </a:t>
            </a:r>
            <a:r>
              <a:rPr lang="da-DK" sz="2000" dirty="0" smtClean="0"/>
              <a:t>med </a:t>
            </a:r>
            <a:r>
              <a:rPr lang="da-DK" sz="2000" dirty="0"/>
              <a:t>et link til det regionale mødested VDX. Deltagerne kan tilgå mødet via mobil, tablet og computer.  </a:t>
            </a:r>
          </a:p>
          <a:p>
            <a:pPr lvl="0"/>
            <a:endParaRPr lang="da-DK" sz="2000" dirty="0"/>
          </a:p>
          <a:p>
            <a:pPr lvl="0"/>
            <a:r>
              <a:rPr lang="da-DK" sz="2000" b="1" dirty="0"/>
              <a:t>HVAD: </a:t>
            </a:r>
            <a:r>
              <a:rPr lang="da-DK" sz="2000" dirty="0"/>
              <a:t>Samtalen har fokus på patientens og de pårørendes bekymringer – og hvad der er vigtigt for patienten at tale om. Sundhedsprofessionelle bidrager med deres bekymring og vurdering af situationen. Det er en samtale, hvor alle bidrager med deres </a:t>
            </a:r>
            <a:r>
              <a:rPr lang="da-DK" sz="2000" dirty="0" smtClean="0"/>
              <a:t>viden </a:t>
            </a:r>
            <a:r>
              <a:rPr lang="da-DK" sz="2000" dirty="0"/>
              <a:t>og aftaler fælles mål og plan for det videre forløb</a:t>
            </a:r>
            <a:r>
              <a:rPr lang="da-DK" sz="2000" dirty="0" smtClean="0"/>
              <a:t>.</a:t>
            </a:r>
          </a:p>
          <a:p>
            <a:pPr lvl="0"/>
            <a:endParaRPr lang="da-DK" sz="2000" dirty="0"/>
          </a:p>
          <a:p>
            <a:pPr lvl="0"/>
            <a:r>
              <a:rPr lang="da-DK" sz="2000" b="1" dirty="0"/>
              <a:t>DOKUMENTATION: </a:t>
            </a:r>
            <a:r>
              <a:rPr lang="da-DK" sz="2000" dirty="0"/>
              <a:t>Samtalen dokumenteres i korrespondance </a:t>
            </a:r>
            <a:r>
              <a:rPr lang="da-DK" sz="2000" dirty="0" smtClean="0"/>
              <a:t>af sygeplejersken, fx via SP, </a:t>
            </a:r>
            <a:r>
              <a:rPr lang="da-DK" sz="2000" dirty="0" err="1" smtClean="0"/>
              <a:t>MedCom</a:t>
            </a:r>
            <a:r>
              <a:rPr lang="da-DK" sz="2000" dirty="0" smtClean="0"/>
              <a:t> og Sundhed.dk. </a:t>
            </a:r>
            <a:r>
              <a:rPr lang="da-DK" sz="2000" dirty="0"/>
              <a:t>Læge dokumenterer i </a:t>
            </a:r>
            <a:r>
              <a:rPr lang="da-DK" sz="2000" dirty="0" smtClean="0"/>
              <a:t>patientjournalen, </a:t>
            </a:r>
            <a:r>
              <a:rPr lang="da-DK" sz="2000" dirty="0"/>
              <a:t>som formidles til egen læge gennem epikrisen. </a:t>
            </a:r>
            <a:endParaRPr lang="en-US" sz="2000" dirty="0"/>
          </a:p>
        </p:txBody>
      </p:sp>
      <p:pic>
        <p:nvPicPr>
          <p:cNvPr id="5" name="Billed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676" y="335846"/>
            <a:ext cx="1260866" cy="115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86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2BBCF6-0C9D-1F4A-8B9C-27B3916DD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Mødeleders opgaver, før mødet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941221-C490-E546-98C9-DED477F8D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56613"/>
            <a:ext cx="10828283" cy="4351338"/>
          </a:xfrm>
        </p:spPr>
        <p:txBody>
          <a:bodyPr>
            <a:noAutofit/>
          </a:bodyPr>
          <a:lstStyle/>
          <a:p>
            <a:r>
              <a:rPr lang="da-DK" sz="2200" dirty="0"/>
              <a:t>Afklarer, hvilke patienter der har behov for udvidet koordinering af deres forløb, fx:</a:t>
            </a:r>
            <a:endParaRPr lang="da-DK" sz="2200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da-DK" sz="2200" dirty="0"/>
              <a:t>Kompleks pleje og behandling </a:t>
            </a:r>
          </a:p>
          <a:p>
            <a:pPr lvl="1"/>
            <a:r>
              <a:rPr lang="da-DK" sz="2200" dirty="0"/>
              <a:t>Bekymringer for fremtiden</a:t>
            </a:r>
          </a:p>
          <a:p>
            <a:pPr lvl="1"/>
            <a:r>
              <a:rPr lang="da-DK" sz="2200" dirty="0"/>
              <a:t>Frustrerede </a:t>
            </a:r>
            <a:r>
              <a:rPr lang="da-DK" sz="2200" dirty="0" smtClean="0"/>
              <a:t>pårørende. </a:t>
            </a:r>
            <a:endParaRPr lang="da-DK" sz="2200" dirty="0"/>
          </a:p>
          <a:p>
            <a:r>
              <a:rPr lang="da-DK" sz="2200" dirty="0"/>
              <a:t>Indgår aftaler med patient/pårørende om videomødet. Udleverer patientinformation.</a:t>
            </a:r>
          </a:p>
          <a:p>
            <a:r>
              <a:rPr lang="da-DK" sz="2200" dirty="0"/>
              <a:t>Kontakter egen læge for aftale om videomøde. Sender mail med link og information om mødet til egen læge.</a:t>
            </a:r>
          </a:p>
          <a:p>
            <a:r>
              <a:rPr lang="da-DK" sz="2200" dirty="0"/>
              <a:t>Kontakter kommunens planlægger for kontaktoplysninger til hjemmesygeplejerske/terapeut (evt. visitator), der kender borgerens aktuelle situation. Sender mail med link og information om mødet.</a:t>
            </a:r>
          </a:p>
          <a:p>
            <a:r>
              <a:rPr lang="da-DK" sz="2200" dirty="0"/>
              <a:t>Sender mail med videolink og information til pårørende, der ønsker at deltage </a:t>
            </a:r>
            <a:r>
              <a:rPr lang="da-DK" sz="2200" dirty="0" smtClean="0"/>
              <a:t>virtuelt.</a:t>
            </a:r>
            <a:endParaRPr lang="da-DK" sz="2200" dirty="0"/>
          </a:p>
        </p:txBody>
      </p:sp>
      <p:pic>
        <p:nvPicPr>
          <p:cNvPr id="18" name="Billed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5375" y="286306"/>
            <a:ext cx="1481107" cy="14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6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63A0EF-0772-E744-A159-C9F832216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59689" cy="1198823"/>
          </a:xfrm>
        </p:spPr>
        <p:txBody>
          <a:bodyPr>
            <a:normAutofit/>
          </a:bodyPr>
          <a:lstStyle/>
          <a:p>
            <a:r>
              <a:rPr lang="da-DK" dirty="0" smtClean="0"/>
              <a:t>Mødelederen styrer mødet ved at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9D96AF6-CB6D-C546-85C1-0DDC82971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6396"/>
          </a:xfrm>
        </p:spPr>
        <p:txBody>
          <a:bodyPr>
            <a:normAutofit/>
          </a:bodyPr>
          <a:lstStyle/>
          <a:p>
            <a:r>
              <a:rPr lang="da-DK" dirty="0"/>
              <a:t>opsætte IT-udstyr og gøre klar til samtalen </a:t>
            </a:r>
            <a:endParaRPr lang="da-DK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dirty="0"/>
              <a:t>introducere, præsentere og rammesætte mødet</a:t>
            </a:r>
          </a:p>
          <a:p>
            <a:r>
              <a:rPr lang="da-DK" dirty="0"/>
              <a:t>sikre, at alle inddrages i samtalen</a:t>
            </a:r>
          </a:p>
          <a:p>
            <a:r>
              <a:rPr lang="da-DK" dirty="0"/>
              <a:t>understøtte en dialogisk proces</a:t>
            </a:r>
          </a:p>
          <a:p>
            <a:r>
              <a:rPr lang="da-DK" dirty="0"/>
              <a:t>sikre opsamling om fælles mål og plan</a:t>
            </a:r>
          </a:p>
          <a:p>
            <a:r>
              <a:rPr lang="da-DK" dirty="0"/>
              <a:t>sikre skriftlig dokumentation af aftaler og plan i SP korrespondance, journalnotat og  anden aftalt </a:t>
            </a:r>
            <a:r>
              <a:rPr lang="da-DK" dirty="0" smtClean="0"/>
              <a:t>opfølgning.</a:t>
            </a:r>
            <a:endParaRPr lang="da-DK" dirty="0"/>
          </a:p>
          <a:p>
            <a:endParaRPr lang="da-DK" dirty="0"/>
          </a:p>
        </p:txBody>
      </p:sp>
      <p:pic>
        <p:nvPicPr>
          <p:cNvPr id="11" name="Billed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5375" y="286306"/>
            <a:ext cx="1481107" cy="14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75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2BFB67-45AE-4B49-814F-24E52B719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Forberedelse, klinikere på hospitalet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25D736C-9976-FC4D-B161-9FAE8C376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da-DK" sz="5600" b="1" dirty="0"/>
              <a:t>Før mødet:</a:t>
            </a:r>
          </a:p>
          <a:p>
            <a:pPr marL="0" indent="0">
              <a:buNone/>
            </a:pPr>
            <a:r>
              <a:rPr lang="da-DK" sz="5600" dirty="0"/>
              <a:t>Tal med patienten om: </a:t>
            </a:r>
            <a:r>
              <a:rPr lang="da-DK" sz="5600" i="1" dirty="0"/>
              <a:t>Hvad er vigtigst for dig? Hvad bekymrer dig?</a:t>
            </a:r>
          </a:p>
          <a:p>
            <a:pPr marL="625475" indent="-173038">
              <a:buNone/>
            </a:pPr>
            <a:r>
              <a:rPr lang="da-DK" sz="5600" dirty="0"/>
              <a:t>Overvej:</a:t>
            </a:r>
            <a:endParaRPr lang="da-DK" sz="5600" dirty="0">
              <a:solidFill>
                <a:schemeClr val="accent1">
                  <a:lumMod val="75000"/>
                </a:schemeClr>
              </a:solidFill>
            </a:endParaRPr>
          </a:p>
          <a:p>
            <a:pPr marL="625475" lvl="2" indent="-173038"/>
            <a:r>
              <a:rPr lang="da-DK" sz="5600" dirty="0"/>
              <a:t>Hvilke spørgsmål </a:t>
            </a:r>
            <a:r>
              <a:rPr lang="da-DK" sz="5600" dirty="0" smtClean="0"/>
              <a:t>har du til </a:t>
            </a:r>
            <a:r>
              <a:rPr lang="da-DK" sz="5600" dirty="0"/>
              <a:t>pårørende, kommune og egen </a:t>
            </a:r>
            <a:r>
              <a:rPr lang="da-DK" sz="5600" dirty="0" smtClean="0"/>
              <a:t>læge?</a:t>
            </a:r>
            <a:endParaRPr lang="da-DK" sz="5600" dirty="0"/>
          </a:p>
          <a:p>
            <a:pPr marL="625475" lvl="2" indent="-173038"/>
            <a:r>
              <a:rPr lang="da-DK" sz="5600" dirty="0"/>
              <a:t>Hvilke problemer har der været under </a:t>
            </a:r>
            <a:r>
              <a:rPr lang="da-DK" sz="5600" dirty="0" smtClean="0"/>
              <a:t>indlæggelsen?</a:t>
            </a:r>
            <a:endParaRPr lang="da-DK" sz="5600" dirty="0"/>
          </a:p>
          <a:p>
            <a:pPr marL="625475" lvl="2" indent="-173038"/>
            <a:r>
              <a:rPr lang="da-DK" sz="5600" dirty="0"/>
              <a:t>Hvad er særlig vigtigt at være opmærksom på ved udskrivelsen? </a:t>
            </a:r>
          </a:p>
          <a:p>
            <a:pPr marL="625475" lvl="2" indent="-173038"/>
            <a:r>
              <a:rPr lang="da-DK" sz="5600" dirty="0"/>
              <a:t>Hvad skal egen læge og kommune være særligt opmærksomme på efter udskrivelsen?</a:t>
            </a:r>
          </a:p>
          <a:p>
            <a:pPr marL="625475" lvl="2" indent="-173038"/>
            <a:r>
              <a:rPr lang="da-DK" sz="5600" dirty="0"/>
              <a:t>Hvordan vurderer du, at en genindlæggelse kan undgås/forebygges?</a:t>
            </a:r>
          </a:p>
          <a:p>
            <a:pPr marL="625475" lvl="2" indent="-173038"/>
            <a:r>
              <a:rPr lang="da-DK" sz="5600" dirty="0"/>
              <a:t>Hvad er en god fælles plan? </a:t>
            </a:r>
          </a:p>
          <a:p>
            <a:pPr marL="0" indent="0">
              <a:buNone/>
            </a:pPr>
            <a:r>
              <a:rPr lang="da-DK" sz="5600" b="1" dirty="0"/>
              <a:t>På mødet:</a:t>
            </a:r>
          </a:p>
          <a:p>
            <a:pPr lvl="1"/>
            <a:r>
              <a:rPr lang="da-DK" sz="5600" dirty="0"/>
              <a:t>Præsenter resumé, status og særlige problemstillinger. Bidrag med din viden og vurdering</a:t>
            </a:r>
          </a:p>
          <a:p>
            <a:pPr marL="0" indent="0">
              <a:buNone/>
            </a:pPr>
            <a:r>
              <a:rPr lang="da-DK" sz="5600" b="1" dirty="0"/>
              <a:t>Efter mødet: </a:t>
            </a:r>
          </a:p>
          <a:p>
            <a:pPr lvl="1"/>
            <a:r>
              <a:rPr lang="da-DK" sz="5500" dirty="0"/>
              <a:t>Dokumenter plan og aftaler i korrespondance via MEDCOM – eller lignende til kommune</a:t>
            </a:r>
          </a:p>
          <a:p>
            <a:pPr lvl="1"/>
            <a:r>
              <a:rPr lang="da-DK" sz="5500" dirty="0"/>
              <a:t>Journalnotat</a:t>
            </a:r>
            <a:r>
              <a:rPr lang="da-DK" sz="5600" dirty="0"/>
              <a:t>, der videregives i epikrisen til egen </a:t>
            </a:r>
            <a:r>
              <a:rPr lang="da-DK" sz="5600" dirty="0" smtClean="0"/>
              <a:t>læge</a:t>
            </a:r>
            <a:r>
              <a:rPr lang="da-DK" dirty="0" smtClean="0"/>
              <a:t>..</a:t>
            </a:r>
            <a:endParaRPr lang="da-DK" sz="5600" dirty="0"/>
          </a:p>
        </p:txBody>
      </p:sp>
      <p:pic>
        <p:nvPicPr>
          <p:cNvPr id="18" name="Billed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3805" y="364243"/>
            <a:ext cx="1487390" cy="14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7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AC38B7-E1DA-FC49-933A-7C8FB5C3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056"/>
            <a:ext cx="9861331" cy="1325563"/>
          </a:xfrm>
        </p:spPr>
        <p:txBody>
          <a:bodyPr/>
          <a:lstStyle/>
          <a:p>
            <a:r>
              <a:rPr lang="da-DK" dirty="0" smtClean="0"/>
              <a:t>Forventninger til kommune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BA1FD7-CFC5-6D4D-9780-60FD23D48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2000" b="1" dirty="0"/>
              <a:t>Før mødet</a:t>
            </a:r>
            <a:r>
              <a:rPr lang="da-DK" sz="2000" dirty="0"/>
              <a:t>, </a:t>
            </a:r>
            <a:r>
              <a:rPr lang="da-DK" sz="2000" dirty="0" smtClean="0"/>
              <a:t>overvej</a:t>
            </a:r>
            <a:r>
              <a:rPr lang="da-DK" sz="2000" dirty="0"/>
              <a:t>: </a:t>
            </a:r>
          </a:p>
          <a:p>
            <a:pPr lvl="1"/>
            <a:r>
              <a:rPr lang="da-DK" sz="2000" dirty="0"/>
              <a:t>Hvilken information fra borgerens hverdag er det vigtigt at dele med de pårørende, egen læge og </a:t>
            </a:r>
            <a:r>
              <a:rPr lang="da-DK" sz="2000" dirty="0" smtClean="0"/>
              <a:t>sygehus? </a:t>
            </a:r>
            <a:endParaRPr lang="da-DK" sz="2000" dirty="0"/>
          </a:p>
          <a:p>
            <a:pPr lvl="1"/>
            <a:r>
              <a:rPr lang="da-DK" sz="2000" dirty="0"/>
              <a:t>Hvad er du bekymret for i forhold til borgerens/familiens </a:t>
            </a:r>
            <a:r>
              <a:rPr lang="da-DK" sz="2000" dirty="0" smtClean="0"/>
              <a:t>situation?</a:t>
            </a:r>
            <a:endParaRPr lang="da-DK" sz="2000" dirty="0"/>
          </a:p>
          <a:p>
            <a:pPr lvl="1"/>
            <a:r>
              <a:rPr lang="da-DK" sz="2000" dirty="0"/>
              <a:t>Hvad vil du gerne vide om indlæggelsesforløbet? </a:t>
            </a:r>
          </a:p>
          <a:p>
            <a:pPr lvl="1"/>
            <a:r>
              <a:rPr lang="da-DK" sz="2000" dirty="0"/>
              <a:t>Hvad mangler du af viden i forhold til udskrivelsessituationen? </a:t>
            </a:r>
          </a:p>
          <a:p>
            <a:pPr lvl="1"/>
            <a:r>
              <a:rPr lang="da-DK" sz="2000" dirty="0"/>
              <a:t>Hvad vurderer du er væsentligt for at undgå en efterfølgende hurtig genindlæggelse? </a:t>
            </a:r>
          </a:p>
          <a:p>
            <a:pPr lvl="1"/>
            <a:r>
              <a:rPr lang="da-DK" sz="2000" dirty="0"/>
              <a:t>Hvad er vigtigt for en god fælles plan?</a:t>
            </a:r>
          </a:p>
          <a:p>
            <a:pPr marL="0" indent="0">
              <a:buNone/>
            </a:pPr>
            <a:r>
              <a:rPr lang="da-DK" sz="2000" b="1" dirty="0"/>
              <a:t>På mødet:</a:t>
            </a:r>
          </a:p>
          <a:p>
            <a:pPr lvl="1"/>
            <a:r>
              <a:rPr lang="da-DK" sz="2000" dirty="0"/>
              <a:t>Bidrag med din viden og vurdering</a:t>
            </a:r>
          </a:p>
          <a:p>
            <a:pPr marL="0" indent="0">
              <a:buNone/>
            </a:pPr>
            <a:r>
              <a:rPr lang="da-DK" sz="2000" b="1" dirty="0"/>
              <a:t>Efter mødet: </a:t>
            </a:r>
          </a:p>
          <a:p>
            <a:pPr lvl="1"/>
            <a:r>
              <a:rPr lang="da-DK" sz="2000" dirty="0"/>
              <a:t>Følg op på aftaler og dokumentation </a:t>
            </a:r>
          </a:p>
        </p:txBody>
      </p:sp>
      <p:grpSp>
        <p:nvGrpSpPr>
          <p:cNvPr id="4" name="Gruppe 3"/>
          <p:cNvGrpSpPr>
            <a:grpSpLocks noChangeAspect="1"/>
          </p:cNvGrpSpPr>
          <p:nvPr/>
        </p:nvGrpSpPr>
        <p:grpSpPr>
          <a:xfrm>
            <a:off x="9976848" y="365125"/>
            <a:ext cx="1376952" cy="1376952"/>
            <a:chOff x="2411413" y="1268413"/>
            <a:chExt cx="4321175" cy="4321175"/>
          </a:xfrm>
        </p:grpSpPr>
        <p:sp>
          <p:nvSpPr>
            <p:cNvPr id="5" name="Ellipse 4"/>
            <p:cNvSpPr/>
            <p:nvPr/>
          </p:nvSpPr>
          <p:spPr bwMode="auto">
            <a:xfrm>
              <a:off x="2411413" y="1268413"/>
              <a:ext cx="4321175" cy="4321175"/>
            </a:xfrm>
            <a:prstGeom prst="ellipse">
              <a:avLst/>
            </a:pr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6" name="Rektangel 5"/>
            <p:cNvSpPr/>
            <p:nvPr/>
          </p:nvSpPr>
          <p:spPr bwMode="auto">
            <a:xfrm>
              <a:off x="3275856" y="3083857"/>
              <a:ext cx="2592288" cy="1368028"/>
            </a:xfrm>
            <a:prstGeom prst="rect">
              <a:avLst/>
            </a:prstGeom>
            <a:solidFill>
              <a:schemeClr val="bg1">
                <a:alpha val="9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3000000" algn="ctr" rotWithShape="0">
                <a:schemeClr val="bg2">
                  <a:lumMod val="50000"/>
                </a:scheme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" name="Rektangel 6"/>
            <p:cNvSpPr/>
            <p:nvPr/>
          </p:nvSpPr>
          <p:spPr bwMode="auto">
            <a:xfrm>
              <a:off x="3501524" y="3429000"/>
              <a:ext cx="2160240" cy="863352"/>
            </a:xfrm>
            <a:prstGeom prst="rect">
              <a:avLst/>
            </a:prstGeom>
            <a:noFill/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8" name="Lige forbindelse 7"/>
            <p:cNvCxnSpPr/>
            <p:nvPr/>
          </p:nvCxnSpPr>
          <p:spPr bwMode="auto">
            <a:xfrm>
              <a:off x="4356100" y="3429744"/>
              <a:ext cx="0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Lige forbindelse 8"/>
            <p:cNvCxnSpPr/>
            <p:nvPr/>
          </p:nvCxnSpPr>
          <p:spPr bwMode="auto">
            <a:xfrm>
              <a:off x="3501524" y="3861048"/>
              <a:ext cx="216024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Rektangel 9"/>
            <p:cNvSpPr/>
            <p:nvPr/>
          </p:nvSpPr>
          <p:spPr bwMode="auto">
            <a:xfrm>
              <a:off x="4091984" y="2060848"/>
              <a:ext cx="960156" cy="786178"/>
            </a:xfrm>
            <a:prstGeom prst="rect">
              <a:avLst/>
            </a:prstGeom>
            <a:solidFill>
              <a:schemeClr val="bg1">
                <a:alpha val="9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3000000" algn="ctr" rotWithShape="0">
                <a:schemeClr val="bg2">
                  <a:lumMod val="50000"/>
                </a:scheme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1" name="Rektangel 10"/>
            <p:cNvSpPr/>
            <p:nvPr/>
          </p:nvSpPr>
          <p:spPr bwMode="auto">
            <a:xfrm>
              <a:off x="3275856" y="2642706"/>
              <a:ext cx="2592288" cy="644239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sx="102000" sy="102000" algn="ctr" rotWithShape="0">
                <a:schemeClr val="bg2">
                  <a:lumMod val="50000"/>
                </a:scheme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</a:endParaRPr>
            </a:p>
          </p:txBody>
        </p:sp>
        <p:sp>
          <p:nvSpPr>
            <p:cNvPr id="12" name="Tekstfelt 11"/>
            <p:cNvSpPr txBox="1"/>
            <p:nvPr/>
          </p:nvSpPr>
          <p:spPr>
            <a:xfrm>
              <a:off x="3538485" y="4653135"/>
              <a:ext cx="2174905" cy="5541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200" b="1" dirty="0">
                  <a:solidFill>
                    <a:srgbClr val="000000"/>
                  </a:solidFill>
                </a:rPr>
                <a:t>KOMMUNE</a:t>
              </a:r>
            </a:p>
          </p:txBody>
        </p:sp>
        <p:sp>
          <p:nvSpPr>
            <p:cNvPr id="13" name="Ligebenet trekant 12"/>
            <p:cNvSpPr/>
            <p:nvPr/>
          </p:nvSpPr>
          <p:spPr bwMode="auto">
            <a:xfrm>
              <a:off x="4031940" y="1719230"/>
              <a:ext cx="1080244" cy="360040"/>
            </a:xfrm>
            <a:prstGeom prst="triangle">
              <a:avLst>
                <a:gd name="adj" fmla="val 48799"/>
              </a:avLst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4" name="Lige forbindelse 13"/>
            <p:cNvCxnSpPr/>
            <p:nvPr/>
          </p:nvCxnSpPr>
          <p:spPr bwMode="auto">
            <a:xfrm>
              <a:off x="4244495" y="2512007"/>
              <a:ext cx="639701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Lige forbindelse 14"/>
            <p:cNvCxnSpPr/>
            <p:nvPr/>
          </p:nvCxnSpPr>
          <p:spPr bwMode="auto">
            <a:xfrm>
              <a:off x="4244495" y="2200526"/>
              <a:ext cx="639701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Lige forbindelse 15"/>
            <p:cNvCxnSpPr/>
            <p:nvPr/>
          </p:nvCxnSpPr>
          <p:spPr bwMode="auto">
            <a:xfrm>
              <a:off x="4266313" y="2200526"/>
              <a:ext cx="0" cy="321021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Lige forbindelse 16"/>
            <p:cNvCxnSpPr/>
            <p:nvPr/>
          </p:nvCxnSpPr>
          <p:spPr bwMode="auto">
            <a:xfrm>
              <a:off x="3501524" y="3429000"/>
              <a:ext cx="216024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Lige forbindelse 17"/>
            <p:cNvCxnSpPr/>
            <p:nvPr/>
          </p:nvCxnSpPr>
          <p:spPr bwMode="auto">
            <a:xfrm>
              <a:off x="4788024" y="3429744"/>
              <a:ext cx="0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Lige forbindelse 18"/>
            <p:cNvCxnSpPr/>
            <p:nvPr/>
          </p:nvCxnSpPr>
          <p:spPr bwMode="auto">
            <a:xfrm>
              <a:off x="5219700" y="3429744"/>
              <a:ext cx="0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Lige forbindelse 19"/>
            <p:cNvCxnSpPr/>
            <p:nvPr/>
          </p:nvCxnSpPr>
          <p:spPr bwMode="auto">
            <a:xfrm>
              <a:off x="3924300" y="3429000"/>
              <a:ext cx="0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Lige forbindelse 20"/>
            <p:cNvCxnSpPr/>
            <p:nvPr/>
          </p:nvCxnSpPr>
          <p:spPr bwMode="auto">
            <a:xfrm>
              <a:off x="4877134" y="2200526"/>
              <a:ext cx="0" cy="321021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06741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64539A-44D6-474D-885F-C3296F570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Forventninger til egen læges deltagelse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810A92D-CDC6-0147-B1CE-BC2D3FB17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85714" cy="378590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da-DK" sz="5600" b="1" dirty="0"/>
              <a:t>Før mødet: </a:t>
            </a:r>
            <a:r>
              <a:rPr lang="da-DK" sz="5600" dirty="0" smtClean="0"/>
              <a:t>Forbered </a:t>
            </a:r>
            <a:r>
              <a:rPr lang="da-DK" sz="5600" dirty="0"/>
              <a:t>status for patientens forløb i almen praksis</a:t>
            </a:r>
          </a:p>
          <a:p>
            <a:pPr marL="457200" lvl="1" indent="0">
              <a:buNone/>
            </a:pPr>
            <a:r>
              <a:rPr lang="da-DK" sz="5600" dirty="0"/>
              <a:t>Overvej: </a:t>
            </a:r>
          </a:p>
          <a:p>
            <a:pPr lvl="1"/>
            <a:r>
              <a:rPr lang="da-DK" sz="5600" dirty="0"/>
              <a:t>Hvad er særligt vigtigt for sygehuset at være opmærksom på ved patientens og familiens situation? </a:t>
            </a:r>
          </a:p>
          <a:p>
            <a:pPr lvl="1"/>
            <a:r>
              <a:rPr lang="da-DK" sz="5600" dirty="0"/>
              <a:t>Hvad er du bekymret for ved patientens/familiens situation?</a:t>
            </a:r>
          </a:p>
          <a:p>
            <a:pPr lvl="1"/>
            <a:r>
              <a:rPr lang="da-DK" sz="5600" dirty="0"/>
              <a:t>Hvilken viden har du brug for i forbindelse med patientens udskrivelse?</a:t>
            </a:r>
          </a:p>
          <a:p>
            <a:pPr lvl="1"/>
            <a:r>
              <a:rPr lang="da-DK" sz="5600" dirty="0"/>
              <a:t>Hvad er vigtigt for sygehuset og de øvrige parter at vide for opfølgning og videre behandlingsmuligheder i praksis?</a:t>
            </a:r>
          </a:p>
          <a:p>
            <a:pPr lvl="1"/>
            <a:r>
              <a:rPr lang="da-DK" sz="5600" dirty="0"/>
              <a:t>Hvordan vurderer du, at en genindlæggelse kan undgås/forebygges?</a:t>
            </a:r>
          </a:p>
          <a:p>
            <a:pPr lvl="1"/>
            <a:r>
              <a:rPr lang="da-DK" sz="5600" dirty="0"/>
              <a:t>Hvad er en god fælles plan? </a:t>
            </a:r>
          </a:p>
          <a:p>
            <a:pPr lvl="1"/>
            <a:r>
              <a:rPr lang="da-DK" sz="5600" dirty="0"/>
              <a:t>Behov og aftale for opfølgende hjemmebesøg.</a:t>
            </a:r>
          </a:p>
          <a:p>
            <a:pPr marL="0" indent="0">
              <a:buNone/>
            </a:pPr>
            <a:r>
              <a:rPr lang="da-DK" sz="5600" b="1" dirty="0"/>
              <a:t>På mødet:</a:t>
            </a:r>
          </a:p>
          <a:p>
            <a:pPr lvl="1"/>
            <a:r>
              <a:rPr lang="da-DK" sz="5600" dirty="0"/>
              <a:t>Bidrag med din viden og vurdering af patientens forløb</a:t>
            </a:r>
          </a:p>
          <a:p>
            <a:pPr marL="0" indent="0">
              <a:buNone/>
            </a:pPr>
            <a:r>
              <a:rPr lang="da-DK" sz="5600" b="1" dirty="0"/>
              <a:t>Efter mødet: </a:t>
            </a:r>
          </a:p>
          <a:p>
            <a:pPr lvl="1"/>
            <a:r>
              <a:rPr lang="da-DK" sz="5600" dirty="0" smtClean="0"/>
              <a:t>Følg </a:t>
            </a:r>
            <a:r>
              <a:rPr lang="da-DK" sz="5600" dirty="0"/>
              <a:t>op på aftaler, herunder evt. planlægning af opfølgende hjemmebesøg </a:t>
            </a:r>
          </a:p>
        </p:txBody>
      </p:sp>
      <p:pic>
        <p:nvPicPr>
          <p:cNvPr id="18" name="Billed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5303" y="346603"/>
            <a:ext cx="1483200" cy="1479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49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B2EEF2-846C-274F-A257-79138C655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Forberedelse, patient og pårørende 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B59EFD2-037A-544F-AB4E-7E8D8A8C5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b="1" dirty="0"/>
              <a:t>Overvej: </a:t>
            </a:r>
          </a:p>
          <a:p>
            <a:r>
              <a:rPr lang="da-DK" dirty="0"/>
              <a:t>Hvad har haft betydning for din sundhed og sygdom i hverdagen op til indlæggelsen?</a:t>
            </a:r>
          </a:p>
          <a:p>
            <a:r>
              <a:rPr lang="da-DK" dirty="0"/>
              <a:t>Hvad er vigtigst for dig under indlæggelsen og ved udskrivelsen? </a:t>
            </a:r>
          </a:p>
          <a:p>
            <a:r>
              <a:rPr lang="da-DK" dirty="0"/>
              <a:t>Hvad er du og dine pårørende utrygge og bekymrede for? </a:t>
            </a:r>
          </a:p>
          <a:p>
            <a:r>
              <a:rPr lang="da-DK" dirty="0"/>
              <a:t>Hvad vil være en god plan for dig?</a:t>
            </a:r>
          </a:p>
          <a:p>
            <a:r>
              <a:rPr lang="da-DK" dirty="0"/>
              <a:t>Hvad bekymrer dig i forhold til udskrivelsen og dine forventninger til hverdagen, du skal tilbage til?</a:t>
            </a:r>
          </a:p>
          <a:p>
            <a:r>
              <a:rPr lang="da-DK" dirty="0"/>
              <a:t>Hvordan kan en indlæggelse forebygges?</a:t>
            </a:r>
          </a:p>
          <a:p>
            <a:r>
              <a:rPr lang="da-DK" dirty="0"/>
              <a:t>Hvordan kan du få hjælp af dine pårørende? </a:t>
            </a:r>
          </a:p>
          <a:p>
            <a:r>
              <a:rPr lang="da-DK" dirty="0"/>
              <a:t>Hvordan bruger du frivillige og kommunens tilbud</a:t>
            </a:r>
            <a:r>
              <a:rPr lang="da-DK" dirty="0" smtClean="0"/>
              <a:t>?</a:t>
            </a:r>
            <a:endParaRPr lang="da-DK" dirty="0"/>
          </a:p>
        </p:txBody>
      </p:sp>
      <p:grpSp>
        <p:nvGrpSpPr>
          <p:cNvPr id="4" name="Gruppe 3"/>
          <p:cNvGrpSpPr>
            <a:grpSpLocks noChangeAspect="1"/>
          </p:cNvGrpSpPr>
          <p:nvPr/>
        </p:nvGrpSpPr>
        <p:grpSpPr>
          <a:xfrm>
            <a:off x="9970783" y="365125"/>
            <a:ext cx="1483200" cy="1483200"/>
            <a:chOff x="2411414" y="1268413"/>
            <a:chExt cx="4321176" cy="4321175"/>
          </a:xfrm>
        </p:grpSpPr>
        <p:sp>
          <p:nvSpPr>
            <p:cNvPr id="5" name="Ellipse 4"/>
            <p:cNvSpPr/>
            <p:nvPr/>
          </p:nvSpPr>
          <p:spPr bwMode="auto">
            <a:xfrm>
              <a:off x="2411414" y="1268413"/>
              <a:ext cx="4321176" cy="4321175"/>
            </a:xfrm>
            <a:prstGeom prst="ellipse">
              <a:avLst/>
            </a:prstGeom>
            <a:solidFill>
              <a:srgbClr val="92D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6" name="Rektangel 5"/>
            <p:cNvSpPr/>
            <p:nvPr/>
          </p:nvSpPr>
          <p:spPr bwMode="auto">
            <a:xfrm>
              <a:off x="3275856" y="2780928"/>
              <a:ext cx="2592288" cy="1584176"/>
            </a:xfrm>
            <a:prstGeom prst="rect">
              <a:avLst/>
            </a:prstGeom>
            <a:solidFill>
              <a:schemeClr val="bg1">
                <a:alpha val="9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3000000" algn="ctr" rotWithShape="0">
                <a:schemeClr val="bg2">
                  <a:lumMod val="50000"/>
                </a:scheme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" name="Rektangel 6"/>
            <p:cNvSpPr/>
            <p:nvPr/>
          </p:nvSpPr>
          <p:spPr bwMode="auto">
            <a:xfrm>
              <a:off x="4787900" y="3285480"/>
              <a:ext cx="720204" cy="863600"/>
            </a:xfrm>
            <a:prstGeom prst="rect">
              <a:avLst/>
            </a:prstGeom>
            <a:noFill/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8" name="Lige forbindelse 7"/>
            <p:cNvCxnSpPr/>
            <p:nvPr/>
          </p:nvCxnSpPr>
          <p:spPr bwMode="auto">
            <a:xfrm flipH="1">
              <a:off x="5148064" y="3289991"/>
              <a:ext cx="5088" cy="859089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" name="Rektangel 8"/>
            <p:cNvSpPr/>
            <p:nvPr/>
          </p:nvSpPr>
          <p:spPr bwMode="auto">
            <a:xfrm>
              <a:off x="3275856" y="2205733"/>
              <a:ext cx="2592288" cy="791219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sx="102000" sy="102000" algn="ctr" rotWithShape="0">
                <a:schemeClr val="bg2">
                  <a:lumMod val="50000"/>
                </a:scheme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</a:endParaRPr>
            </a:p>
          </p:txBody>
        </p:sp>
        <p:sp>
          <p:nvSpPr>
            <p:cNvPr id="10" name="Rektangel 9"/>
            <p:cNvSpPr/>
            <p:nvPr/>
          </p:nvSpPr>
          <p:spPr bwMode="auto">
            <a:xfrm>
              <a:off x="3707904" y="2133228"/>
              <a:ext cx="216396" cy="28766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1" name="Rektangel 10"/>
            <p:cNvSpPr/>
            <p:nvPr/>
          </p:nvSpPr>
          <p:spPr bwMode="auto">
            <a:xfrm>
              <a:off x="3563889" y="3285108"/>
              <a:ext cx="648071" cy="1079996"/>
            </a:xfrm>
            <a:prstGeom prst="rect">
              <a:avLst/>
            </a:prstGeom>
            <a:noFill/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2" name="Rektangel 11"/>
            <p:cNvSpPr/>
            <p:nvPr/>
          </p:nvSpPr>
          <p:spPr bwMode="auto">
            <a:xfrm>
              <a:off x="3705423" y="3434947"/>
              <a:ext cx="362521" cy="282085"/>
            </a:xfrm>
            <a:prstGeom prst="rect">
              <a:avLst/>
            </a:prstGeom>
            <a:noFill/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3" name="Tekstfelt 12"/>
            <p:cNvSpPr txBox="1"/>
            <p:nvPr/>
          </p:nvSpPr>
          <p:spPr>
            <a:xfrm>
              <a:off x="3857549" y="4533295"/>
              <a:ext cx="1299430" cy="554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200" b="1" dirty="0">
                  <a:solidFill>
                    <a:srgbClr val="000000"/>
                  </a:solidFill>
                </a:rPr>
                <a:t>HJEM</a:t>
              </a:r>
            </a:p>
          </p:txBody>
        </p:sp>
        <p:cxnSp>
          <p:nvCxnSpPr>
            <p:cNvPr id="14" name="Lige forbindelse 13"/>
            <p:cNvCxnSpPr/>
            <p:nvPr/>
          </p:nvCxnSpPr>
          <p:spPr bwMode="auto">
            <a:xfrm flipH="1">
              <a:off x="4787900" y="3572717"/>
              <a:ext cx="720204" cy="299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" name="Sky 14"/>
            <p:cNvSpPr/>
            <p:nvPr/>
          </p:nvSpPr>
          <p:spPr bwMode="auto">
            <a:xfrm>
              <a:off x="3726796" y="1698021"/>
              <a:ext cx="395008" cy="362827"/>
            </a:xfrm>
            <a:prstGeom prst="cloud">
              <a:avLst/>
            </a:prstGeom>
            <a:solidFill>
              <a:schemeClr val="tx1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" name="Sky 15"/>
            <p:cNvSpPr/>
            <p:nvPr/>
          </p:nvSpPr>
          <p:spPr bwMode="auto">
            <a:xfrm>
              <a:off x="4179534" y="1593268"/>
              <a:ext cx="260880" cy="251556"/>
            </a:xfrm>
            <a:prstGeom prst="cloud">
              <a:avLst/>
            </a:prstGeom>
            <a:solidFill>
              <a:schemeClr val="tx1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2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6335</TotalTime>
  <Words>950</Words>
  <Application>Microsoft Office PowerPoint</Application>
  <PresentationFormat>Widescreen</PresentationFormat>
  <Paragraphs>100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Office-tema</vt:lpstr>
      <vt:lpstr>V4M Virtuelle-4-parts Møder</vt:lpstr>
      <vt:lpstr>Parter i tværsektorielle videomøder</vt:lpstr>
      <vt:lpstr>PowerPoint-præsentation</vt:lpstr>
      <vt:lpstr>Mødeleders opgaver, før mødet</vt:lpstr>
      <vt:lpstr>Mødelederen styrer mødet ved at</vt:lpstr>
      <vt:lpstr>Forberedelse, klinikere på hospitalet</vt:lpstr>
      <vt:lpstr>Forventninger til kommune</vt:lpstr>
      <vt:lpstr>Forventninger til egen læges deltagelse</vt:lpstr>
      <vt:lpstr>Forberedelse, patient og pårørende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Tværsektorielle videomøder</dc:title>
  <dc:creator>Ditte Høgsgaard</dc:creator>
  <cp:lastModifiedBy>Dorrit Helsfeldt</cp:lastModifiedBy>
  <cp:revision>90</cp:revision>
  <dcterms:created xsi:type="dcterms:W3CDTF">2022-03-08T14:02:07Z</dcterms:created>
  <dcterms:modified xsi:type="dcterms:W3CDTF">2022-08-30T07:45:56Z</dcterms:modified>
</cp:coreProperties>
</file>