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</p:sldMasterIdLst>
  <p:notesMasterIdLst>
    <p:notesMasterId r:id="rId29"/>
  </p:notesMasterIdLst>
  <p:handoutMasterIdLst>
    <p:handoutMasterId r:id="rId30"/>
  </p:handoutMasterIdLst>
  <p:sldIdLst>
    <p:sldId id="257" r:id="rId2"/>
    <p:sldId id="277" r:id="rId3"/>
    <p:sldId id="344" r:id="rId4"/>
    <p:sldId id="351" r:id="rId5"/>
    <p:sldId id="345" r:id="rId6"/>
    <p:sldId id="369" r:id="rId7"/>
    <p:sldId id="376" r:id="rId8"/>
    <p:sldId id="356" r:id="rId9"/>
    <p:sldId id="357" r:id="rId10"/>
    <p:sldId id="378" r:id="rId11"/>
    <p:sldId id="371" r:id="rId12"/>
    <p:sldId id="346" r:id="rId13"/>
    <p:sldId id="355" r:id="rId14"/>
    <p:sldId id="353" r:id="rId15"/>
    <p:sldId id="354" r:id="rId16"/>
    <p:sldId id="358" r:id="rId17"/>
    <p:sldId id="372" r:id="rId18"/>
    <p:sldId id="360" r:id="rId19"/>
    <p:sldId id="362" r:id="rId20"/>
    <p:sldId id="364" r:id="rId21"/>
    <p:sldId id="365" r:id="rId22"/>
    <p:sldId id="366" r:id="rId23"/>
    <p:sldId id="374" r:id="rId24"/>
    <p:sldId id="363" r:id="rId25"/>
    <p:sldId id="379" r:id="rId26"/>
    <p:sldId id="367" r:id="rId27"/>
    <p:sldId id="373" r:id="rId28"/>
  </p:sldIdLst>
  <p:sldSz cx="12192000" cy="6858000"/>
  <p:notesSz cx="6808788" cy="9940925"/>
  <p:defaultTextStyle>
    <a:defPPr>
      <a:defRPr lang="da-D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arie Kjærgaard" initials="MK" lastIdx="21" clrIdx="7">
    <p:extLst>
      <p:ext uri="{19B8F6BF-5375-455C-9EA6-DF929625EA0E}">
        <p15:presenceInfo xmlns:p15="http://schemas.microsoft.com/office/powerpoint/2012/main" userId="S-1-5-21-957648207-1399241622-3856306864-4502" providerId="AD"/>
      </p:ext>
    </p:extLst>
  </p:cmAuthor>
  <p:cmAuthor id="1" name="Marianne Schøler Kollin" initials="MSK" lastIdx="8" clrIdx="0">
    <p:extLst/>
  </p:cmAuthor>
  <p:cmAuthor id="8" name="Camilla T. Dalsgaard" initials="CTD" lastIdx="55" clrIdx="8">
    <p:extLst>
      <p:ext uri="{19B8F6BF-5375-455C-9EA6-DF929625EA0E}">
        <p15:presenceInfo xmlns:p15="http://schemas.microsoft.com/office/powerpoint/2012/main" userId="S-1-5-21-2100284113-1573851820-878952375-321269" providerId="AD"/>
      </p:ext>
    </p:extLst>
  </p:cmAuthor>
  <p:cmAuthor id="2" name="Eva Jul Steenholt" initials="EJS" lastIdx="3" clrIdx="1"/>
  <p:cmAuthor id="9" name="Mads Thau" initials="MT" lastIdx="7" clrIdx="9">
    <p:extLst>
      <p:ext uri="{19B8F6BF-5375-455C-9EA6-DF929625EA0E}">
        <p15:presenceInfo xmlns:p15="http://schemas.microsoft.com/office/powerpoint/2012/main" userId="S-1-5-21-2100284113-1573851820-878952375-321361" providerId="AD"/>
      </p:ext>
    </p:extLst>
  </p:cmAuthor>
  <p:cmAuthor id="3" name="Karen Thulesen" initials="KT" lastIdx="32" clrIdx="2">
    <p:extLst>
      <p:ext uri="{19B8F6BF-5375-455C-9EA6-DF929625EA0E}">
        <p15:presenceInfo xmlns:p15="http://schemas.microsoft.com/office/powerpoint/2012/main" userId="S-1-5-21-957648207-1399241622-3856306864-2125" providerId="AD"/>
      </p:ext>
    </p:extLst>
  </p:cmAuthor>
  <p:cmAuthor id="10" name="Karen Thulesen" initials="KT [2]" lastIdx="30" clrIdx="10">
    <p:extLst>
      <p:ext uri="{19B8F6BF-5375-455C-9EA6-DF929625EA0E}">
        <p15:presenceInfo xmlns:p15="http://schemas.microsoft.com/office/powerpoint/2012/main" userId="S-1-5-21-2100284113-1573851820-878952375-320956" providerId="AD"/>
      </p:ext>
    </p:extLst>
  </p:cmAuthor>
  <p:cmAuthor id="4" name="Camilla Dalsgaard" initials="CD" lastIdx="62" clrIdx="3">
    <p:extLst>
      <p:ext uri="{19B8F6BF-5375-455C-9EA6-DF929625EA0E}">
        <p15:presenceInfo xmlns:p15="http://schemas.microsoft.com/office/powerpoint/2012/main" userId="S-1-5-21-957648207-1399241622-3856306864-2117" providerId="AD"/>
      </p:ext>
    </p:extLst>
  </p:cmAuthor>
  <p:cmAuthor id="5" name="Bo Panduro" initials="BP" lastIdx="12" clrIdx="5">
    <p:extLst>
      <p:ext uri="{19B8F6BF-5375-455C-9EA6-DF929625EA0E}">
        <p15:presenceInfo xmlns:p15="http://schemas.microsoft.com/office/powerpoint/2012/main" userId="Bo Panduro" providerId="None"/>
      </p:ext>
    </p:extLst>
  </p:cmAuthor>
  <p:cmAuthor id="6" name="Kasper Lemvigh" initials="KL" lastIdx="11" clrIdx="6">
    <p:extLst>
      <p:ext uri="{19B8F6BF-5375-455C-9EA6-DF929625EA0E}">
        <p15:presenceInfo xmlns:p15="http://schemas.microsoft.com/office/powerpoint/2012/main" userId="S-1-5-21-957648207-1399241622-3856306864-23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0F0F0"/>
    <a:srgbClr val="E4C850"/>
    <a:srgbClr val="00C7D6"/>
    <a:srgbClr val="556689"/>
    <a:srgbClr val="E7ECF6"/>
    <a:srgbClr val="E7F6F0"/>
    <a:srgbClr val="0A5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llemlayout 1 - Markerin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yst layout 2 - Markerin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33" autoAdjust="0"/>
    <p:restoredTop sz="96047" autoAdjust="0"/>
  </p:normalViewPr>
  <p:slideViewPr>
    <p:cSldViewPr>
      <p:cViewPr varScale="1">
        <p:scale>
          <a:sx n="109" d="100"/>
          <a:sy n="109" d="100"/>
        </p:scale>
        <p:origin x="80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70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4022" y="6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475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altLang="da-DK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8313" y="0"/>
            <a:ext cx="2950475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 altLang="da-DK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3879"/>
            <a:ext cx="2950475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altLang="da-DK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8313" y="9443879"/>
            <a:ext cx="2950475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25547DE-A512-433E-9FE0-50D3F54A9B8F}" type="slidenum">
              <a:rPr lang="da-DK" altLang="da-DK"/>
              <a:pPr/>
              <a:t>‹nr.›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266295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475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altLang="da-DK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8313" y="0"/>
            <a:ext cx="2950475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 altLang="da-DK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4638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839" y="4721940"/>
            <a:ext cx="4993111" cy="4473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Click to edit Master text styles</a:t>
            </a:r>
          </a:p>
          <a:p>
            <a:pPr lvl="1"/>
            <a:r>
              <a:rPr lang="da-DK" altLang="da-DK" smtClean="0"/>
              <a:t>Second level</a:t>
            </a:r>
          </a:p>
          <a:p>
            <a:pPr lvl="2"/>
            <a:r>
              <a:rPr lang="da-DK" altLang="da-DK" smtClean="0"/>
              <a:t>Third level</a:t>
            </a:r>
          </a:p>
          <a:p>
            <a:pPr lvl="3"/>
            <a:r>
              <a:rPr lang="da-DK" altLang="da-DK" smtClean="0"/>
              <a:t>Fourth level</a:t>
            </a:r>
          </a:p>
          <a:p>
            <a:pPr lvl="4"/>
            <a:r>
              <a:rPr lang="da-DK" altLang="da-DK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879"/>
            <a:ext cx="2950475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 altLang="da-DK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8313" y="9443879"/>
            <a:ext cx="2950475" cy="49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6C81F3-AB91-4DE6-826C-44EBA8399639}" type="slidenum">
              <a:rPr lang="da-DK" altLang="da-DK"/>
              <a:pPr/>
              <a:t>‹nr.›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97413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867696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11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3508123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12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0606713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13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6795699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14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028040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15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34147322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16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2631181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17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751435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18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3421469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19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6412248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20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599271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3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5032569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21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6941480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22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91544852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23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39286427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24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41364943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25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7518932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26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7779314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27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3195696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4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445197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5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574106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6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904709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7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072001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8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111799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9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1455554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C81F3-AB91-4DE6-826C-44EBA8399639}" type="slidenum">
              <a:rPr lang="da-DK" altLang="da-DK" smtClean="0"/>
              <a:pPr/>
              <a:t>10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282826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Titeldia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8896" y="4869160"/>
            <a:ext cx="12231787" cy="720080"/>
          </a:xfrm>
        </p:spPr>
        <p:txBody>
          <a:bodyPr lIns="0" tIns="0" rIns="0" bIns="0"/>
          <a:lstStyle>
            <a:lvl1pPr algn="ctr">
              <a:defRPr sz="2800" spc="4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altLang="da-DK" noProof="0" dirty="0" smtClean="0"/>
              <a:t>Navn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0" y="5983560"/>
            <a:ext cx="12192000" cy="685800"/>
          </a:xfrm>
        </p:spPr>
        <p:txBody>
          <a:bodyPr lIns="0" tIns="0" rIns="0" bIns="0"/>
          <a:lstStyle>
            <a:lvl1pPr marL="0" indent="0" algn="ctr">
              <a:buNone/>
              <a:defRPr sz="1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altLang="da-DK" noProof="0" dirty="0" smtClean="0"/>
              <a:t>Dato og sted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-2032000" y="1143000"/>
            <a:ext cx="18288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3C4AD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eaLnBrk="1" hangingPunct="1">
              <a:spcBef>
                <a:spcPct val="30000"/>
              </a:spcBef>
            </a:pPr>
            <a:r>
              <a:rPr lang="da-DK" altLang="da-DK" sz="900" dirty="0" smtClean="0">
                <a:solidFill>
                  <a:schemeClr val="bg1"/>
                </a:solidFill>
              </a:rPr>
              <a:t>Der </a:t>
            </a:r>
            <a:r>
              <a:rPr lang="da-DK" altLang="da-DK" sz="900" dirty="0">
                <a:solidFill>
                  <a:schemeClr val="bg1"/>
                </a:solidFill>
              </a:rPr>
              <a:t>kan frit vælges farver fra </a:t>
            </a:r>
            <a:r>
              <a:rPr lang="da-DK" altLang="da-DK" sz="900" dirty="0" smtClean="0">
                <a:solidFill>
                  <a:schemeClr val="bg1"/>
                </a:solidFill>
              </a:rPr>
              <a:t>VIVE farvepaletter </a:t>
            </a:r>
            <a:r>
              <a:rPr lang="da-DK" altLang="da-DK" sz="900" dirty="0">
                <a:solidFill>
                  <a:schemeClr val="bg1"/>
                </a:solidFill>
              </a:rPr>
              <a:t>til titlen. </a:t>
            </a:r>
          </a:p>
          <a:p>
            <a:pPr eaLnBrk="1" hangingPunct="1">
              <a:spcBef>
                <a:spcPct val="30000"/>
              </a:spcBef>
            </a:pPr>
            <a:endParaRPr lang="da-DK" altLang="da-DK" sz="900" dirty="0">
              <a:solidFill>
                <a:schemeClr val="bg1"/>
              </a:solidFill>
            </a:endParaRPr>
          </a:p>
          <a:p>
            <a:pPr eaLnBrk="1" hangingPunct="1">
              <a:spcBef>
                <a:spcPct val="30000"/>
              </a:spcBef>
            </a:pPr>
            <a:r>
              <a:rPr lang="da-DK" altLang="da-DK" sz="900" dirty="0" smtClean="0">
                <a:solidFill>
                  <a:schemeClr val="bg1"/>
                </a:solidFill>
              </a:rPr>
              <a:t>Bemærk, </a:t>
            </a:r>
            <a:r>
              <a:rPr lang="da-DK" altLang="da-DK" sz="900" dirty="0">
                <a:solidFill>
                  <a:schemeClr val="bg1"/>
                </a:solidFill>
              </a:rPr>
              <a:t>at farverne virker mere </a:t>
            </a:r>
            <a:r>
              <a:rPr lang="da-DK" altLang="da-DK" sz="900" dirty="0" smtClean="0">
                <a:solidFill>
                  <a:schemeClr val="bg1"/>
                </a:solidFill>
              </a:rPr>
              <a:t>neddæmpede, </a:t>
            </a:r>
            <a:r>
              <a:rPr lang="da-DK" altLang="da-DK" sz="900" dirty="0">
                <a:solidFill>
                  <a:schemeClr val="bg1"/>
                </a:solidFill>
              </a:rPr>
              <a:t>når de projiceres op, end de gør på pc-skærmen.</a:t>
            </a:r>
            <a:endParaRPr lang="en-US" altLang="da-DK" sz="900" dirty="0">
              <a:solidFill>
                <a:schemeClr val="bg1"/>
              </a:solidFill>
            </a:endParaRP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844676"/>
            <a:ext cx="12192000" cy="1584325"/>
          </a:xfrm>
        </p:spPr>
        <p:txBody>
          <a:bodyPr/>
          <a:lstStyle>
            <a:lvl1pPr marL="0" indent="0" algn="ctr">
              <a:buNone/>
              <a:defRPr sz="3200" spc="80" baseline="0">
                <a:solidFill>
                  <a:srgbClr val="FF0000"/>
                </a:solidFill>
              </a:defRPr>
            </a:lvl1pPr>
          </a:lstStyle>
          <a:p>
            <a:pPr lvl="0"/>
            <a:r>
              <a:rPr lang="da-DK" dirty="0" smtClean="0"/>
              <a:t>Titel på arrangement</a:t>
            </a:r>
            <a:endParaRPr lang="da-DK" dirty="0"/>
          </a:p>
        </p:txBody>
      </p:sp>
      <p:pic>
        <p:nvPicPr>
          <p:cNvPr id="8" name="Billed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2" y="116634"/>
            <a:ext cx="1728190" cy="432046"/>
          </a:xfrm>
          <a:prstGeom prst="rect">
            <a:avLst/>
          </a:prstGeom>
        </p:spPr>
      </p:pic>
      <p:pic>
        <p:nvPicPr>
          <p:cNvPr id="11" name="Billed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5" y="116631"/>
            <a:ext cx="2544234" cy="2878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672" y="764704"/>
            <a:ext cx="11904000" cy="86409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>
          <a:xfrm>
            <a:off x="10860021" y="6477000"/>
            <a:ext cx="1188640" cy="228600"/>
          </a:xfrm>
        </p:spPr>
        <p:txBody>
          <a:bodyPr/>
          <a:lstStyle/>
          <a:p>
            <a:fld id="{33E19AF9-0D16-4EB8-9DB4-759EB1ED82E7}" type="slidenum">
              <a:rPr lang="da-DK" altLang="da-DK" sz="800" smtClean="0"/>
              <a:t>‹nr.›</a:t>
            </a:fld>
            <a:endParaRPr lang="da-DK" alt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1"/>
          </p:nvPr>
        </p:nvSpPr>
        <p:spPr>
          <a:xfrm>
            <a:off x="143339" y="1916832"/>
            <a:ext cx="11905323" cy="4392489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da-DK" smtClean="0"/>
              <a:t>Rediger typografien i masterens</a:t>
            </a:r>
          </a:p>
        </p:txBody>
      </p:sp>
    </p:spTree>
    <p:extLst>
      <p:ext uri="{BB962C8B-B14F-4D97-AF65-F5344CB8AC3E}">
        <p14:creationId xmlns:p14="http://schemas.microsoft.com/office/powerpoint/2010/main" val="308408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 smtClean="0"/>
              <a:t>‹nr.›</a:t>
            </a:fld>
            <a:endParaRPr lang="da-DK" altLang="da-DK" dirty="0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1"/>
          </p:nvPr>
        </p:nvSpPr>
        <p:spPr>
          <a:xfrm>
            <a:off x="143339" y="1916832"/>
            <a:ext cx="11905323" cy="43924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44672" y="764704"/>
            <a:ext cx="11904000" cy="86409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38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43339" y="1916832"/>
            <a:ext cx="11905323" cy="439248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10860021" y="6477000"/>
            <a:ext cx="1188640" cy="228600"/>
          </a:xfrm>
        </p:spPr>
        <p:txBody>
          <a:bodyPr/>
          <a:lstStyle>
            <a:lvl1pPr algn="l">
              <a:defRPr sz="800"/>
            </a:lvl1pPr>
          </a:lstStyle>
          <a:p>
            <a:pPr algn="r"/>
            <a:fld id="{63B55AB7-9883-4FE2-B2D5-137B9AECF5F9}" type="slidenum">
              <a:rPr lang="da-DK" altLang="da-DK"/>
              <a:pPr algn="r"/>
              <a:t>‹nr.›</a:t>
            </a:fld>
            <a:endParaRPr lang="da-DK" altLang="da-DK" dirty="0">
              <a:solidFill>
                <a:schemeClr val="bg1"/>
              </a:solidFill>
            </a:endParaRPr>
          </a:p>
          <a:p>
            <a:endParaRPr lang="da-DK" altLang="da-DK" sz="1400" dirty="0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144672" y="764704"/>
            <a:ext cx="11904000" cy="86409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418814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 sz="800"/>
            </a:lvl1pPr>
          </a:lstStyle>
          <a:p>
            <a:pPr algn="r"/>
            <a:fld id="{8A5E56D5-7AE4-4928-90A8-FDDFC8E31D1A}" type="slidenum">
              <a:rPr lang="da-DK" altLang="da-DK"/>
              <a:pPr algn="r"/>
              <a:t>‹nr.›</a:t>
            </a:fld>
            <a:endParaRPr lang="da-DK" altLang="da-DK" dirty="0">
              <a:solidFill>
                <a:schemeClr val="bg1"/>
              </a:solidFill>
            </a:endParaRPr>
          </a:p>
          <a:p>
            <a:endParaRPr lang="da-DK" altLang="da-DK" sz="1400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44672" y="764704"/>
            <a:ext cx="11904000" cy="86409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12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 smtClean="0"/>
              <a:t>‹nr.›</a:t>
            </a:fld>
            <a:endParaRPr lang="da-DK" altLang="da-DK" dirty="0"/>
          </a:p>
        </p:txBody>
      </p:sp>
      <p:pic>
        <p:nvPicPr>
          <p:cNvPr id="5" name="Billede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2" y="116634"/>
            <a:ext cx="1920212" cy="399173"/>
          </a:xfrm>
          <a:prstGeom prst="rect">
            <a:avLst/>
          </a:prstGeom>
        </p:spPr>
      </p:pic>
      <p:pic>
        <p:nvPicPr>
          <p:cNvPr id="8" name="Billede 7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5" y="116632"/>
            <a:ext cx="2544233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17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ød baggrund, hvid 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 smtClean="0"/>
              <a:t>‹nr.›</a:t>
            </a:fld>
            <a:endParaRPr lang="da-DK" altLang="da-DK" dirty="0"/>
          </a:p>
        </p:txBody>
      </p:sp>
      <p:sp>
        <p:nvSpPr>
          <p:cNvPr id="4" name="Rektangel 3"/>
          <p:cNvSpPr/>
          <p:nvPr userDrawn="1"/>
        </p:nvSpPr>
        <p:spPr bwMode="auto">
          <a:xfrm>
            <a:off x="0" y="1916832"/>
            <a:ext cx="12192000" cy="4528115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402673" y="1916832"/>
            <a:ext cx="11397745" cy="39632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44672" y="764704"/>
            <a:ext cx="11904000" cy="86409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1440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iagram 2"/>
          <p:cNvSpPr>
            <a:spLocks noGrp="1"/>
          </p:cNvSpPr>
          <p:nvPr>
            <p:ph type="chart" idx="1"/>
          </p:nvPr>
        </p:nvSpPr>
        <p:spPr>
          <a:xfrm>
            <a:off x="143340" y="1844824"/>
            <a:ext cx="11905321" cy="446449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dirty="0" smtClean="0"/>
              <a:t>Klik på ikonet for at tilføje et diagram</a:t>
            </a:r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10829461" y="6477000"/>
            <a:ext cx="1219200" cy="228600"/>
          </a:xfrm>
        </p:spPr>
        <p:txBody>
          <a:bodyPr/>
          <a:lstStyle>
            <a:lvl1pPr algn="l">
              <a:defRPr sz="800"/>
            </a:lvl1pPr>
          </a:lstStyle>
          <a:p>
            <a:pPr algn="r"/>
            <a:fld id="{5464207C-9766-47A5-950A-8FD9258E0A8E}" type="slidenum">
              <a:rPr lang="da-DK" altLang="da-DK"/>
              <a:pPr algn="r"/>
              <a:t>‹nr.›</a:t>
            </a:fld>
            <a:endParaRPr lang="da-DK" altLang="da-DK" dirty="0">
              <a:solidFill>
                <a:schemeClr val="bg1"/>
              </a:solidFill>
            </a:endParaRPr>
          </a:p>
          <a:p>
            <a:endParaRPr lang="da-DK" altLang="da-DK" sz="1400" dirty="0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144672" y="764704"/>
            <a:ext cx="11904000" cy="86409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70677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 smtClean="0"/>
              <a:t>‹nr.›</a:t>
            </a:fld>
            <a:endParaRPr lang="da-DK" altLang="da-DK" dirty="0"/>
          </a:p>
        </p:txBody>
      </p:sp>
      <p:sp>
        <p:nvSpPr>
          <p:cNvPr id="5" name="Pladsholder til tabel 4"/>
          <p:cNvSpPr>
            <a:spLocks noGrp="1"/>
          </p:cNvSpPr>
          <p:nvPr>
            <p:ph type="tbl" sz="quarter" idx="11"/>
          </p:nvPr>
        </p:nvSpPr>
        <p:spPr>
          <a:xfrm>
            <a:off x="143339" y="1700213"/>
            <a:ext cx="11905323" cy="4609107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da-DK" dirty="0" smtClean="0"/>
              <a:t>Klik på ikonet for at tilføje en tabel</a:t>
            </a:r>
            <a:endParaRPr lang="da-DK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44672" y="764704"/>
            <a:ext cx="11904000" cy="86409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2401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-2613" y="764704"/>
            <a:ext cx="1219461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I MASTER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3339" y="1988840"/>
            <a:ext cx="11905323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dirty="0" smtClean="0"/>
              <a:t>Klik for at redigere i master</a:t>
            </a:r>
          </a:p>
          <a:p>
            <a:pPr lvl="1"/>
            <a:r>
              <a:rPr lang="da-DK" altLang="da-DK" dirty="0" smtClean="0"/>
              <a:t>Andet niveau</a:t>
            </a:r>
          </a:p>
          <a:p>
            <a:pPr lvl="2"/>
            <a:r>
              <a:rPr lang="da-DK" altLang="da-DK" dirty="0" smtClean="0"/>
              <a:t>Tredje niveau</a:t>
            </a:r>
          </a:p>
          <a:p>
            <a:pPr lvl="3"/>
            <a:r>
              <a:rPr lang="da-DK" altLang="da-DK" dirty="0" smtClean="0"/>
              <a:t>Fjerde niveau</a:t>
            </a:r>
          </a:p>
          <a:p>
            <a:pPr lvl="4"/>
            <a:r>
              <a:rPr lang="da-DK" altLang="da-DK" dirty="0" smtClean="0"/>
              <a:t>Femte niveau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60022" y="6440760"/>
            <a:ext cx="118864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E19AF9-0D16-4EB8-9DB4-759EB1ED82E7}" type="slidenum">
              <a:rPr lang="da-DK" altLang="da-DK" sz="800" smtClean="0"/>
              <a:t>‹nr.›</a:t>
            </a:fld>
            <a:endParaRPr lang="da-DK" altLang="da-DK" dirty="0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2624725" y="5823520"/>
            <a:ext cx="2016224" cy="917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3C4AD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da-DK" altLang="da-DK" sz="9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Hvis du vil have vist fx ‘side 9 af 20’, så skal du,</a:t>
            </a:r>
            <a:r>
              <a:rPr lang="da-DK" altLang="da-DK" sz="900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når du er færdig med præsentationen, tilføje ‘af 20’ manuelt. Selve sidenummeret kommer på automatisk.</a:t>
            </a:r>
            <a:endParaRPr lang="en-US" altLang="da-DK" sz="9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Billede 7"/>
          <p:cNvPicPr/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2" y="6381328"/>
            <a:ext cx="1944214" cy="476673"/>
          </a:xfrm>
          <a:prstGeom prst="rect">
            <a:avLst/>
          </a:prstGeom>
        </p:spPr>
      </p:pic>
      <p:pic>
        <p:nvPicPr>
          <p:cNvPr id="9" name="Billede 8"/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5" y="6597352"/>
            <a:ext cx="2544234" cy="2606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5" r:id="rId2"/>
    <p:sldLayoutId id="2147483666" r:id="rId3"/>
    <p:sldLayoutId id="2147483652" r:id="rId4"/>
    <p:sldLayoutId id="2147483656" r:id="rId5"/>
    <p:sldLayoutId id="2147483663" r:id="rId6"/>
    <p:sldLayoutId id="2147483667" r:id="rId7"/>
    <p:sldLayoutId id="2147483662" r:id="rId8"/>
    <p:sldLayoutId id="2147483664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a-DK" altLang="da-DK" sz="2800" dirty="0" smtClean="0">
          <a:solidFill>
            <a:schemeClr val="tx1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3887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−"/>
        <a:defRPr sz="2200">
          <a:solidFill>
            <a:schemeClr val="tx1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04140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▪"/>
        <a:defRPr sz="2000">
          <a:solidFill>
            <a:schemeClr val="tx1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46050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▫"/>
        <a:defRPr sz="1800">
          <a:solidFill>
            <a:schemeClr val="tx1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187960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>
          <a:solidFill>
            <a:schemeClr val="tx1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27965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73685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19405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65125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-672752" y="4509120"/>
            <a:ext cx="9744745" cy="1080120"/>
          </a:xfrm>
        </p:spPr>
        <p:txBody>
          <a:bodyPr/>
          <a:lstStyle/>
          <a:p>
            <a:r>
              <a:rPr lang="da-DK" sz="2400" dirty="0" smtClean="0"/>
              <a:t>Kort introduktion </a:t>
            </a:r>
            <a:r>
              <a:rPr lang="da-DK" sz="2400" dirty="0"/>
              <a:t>til </a:t>
            </a:r>
            <a:r>
              <a:rPr lang="da-DK" sz="2400" dirty="0" smtClean="0"/>
              <a:t>rapportens konklusioner</a:t>
            </a:r>
            <a:br>
              <a:rPr lang="da-DK" sz="2400" dirty="0" smtClean="0"/>
            </a:br>
            <a:r>
              <a:rPr lang="da-DK" sz="2400" dirty="0" smtClean="0"/>
              <a:t>og spørgsmål til overvejelse i kommunerne</a:t>
            </a:r>
            <a:endParaRPr lang="da-DK" sz="2400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>
          <a:xfrm>
            <a:off x="263352" y="1196752"/>
            <a:ext cx="11496600" cy="216024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da-DK" sz="4000" b="1" dirty="0" smtClean="0">
                <a:solidFill>
                  <a:schemeClr val="accent3"/>
                </a:solidFill>
              </a:rPr>
              <a:t>Kommunernes </a:t>
            </a:r>
            <a:r>
              <a:rPr lang="da-DK" sz="4000" b="1" dirty="0">
                <a:solidFill>
                  <a:schemeClr val="accent3"/>
                </a:solidFill>
              </a:rPr>
              <a:t>brug af demografimodeller på ældreområdet i budgetlægningen for </a:t>
            </a:r>
            <a:r>
              <a:rPr lang="da-DK" sz="4000" b="1" dirty="0" smtClean="0">
                <a:solidFill>
                  <a:schemeClr val="accent3"/>
                </a:solidFill>
              </a:rPr>
              <a:t>2020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">
            <a:off x="8184232" y="2852936"/>
            <a:ext cx="2643651" cy="36004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580805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10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980728"/>
            <a:ext cx="11305256" cy="4680520"/>
          </a:xfrm>
          <a:ln>
            <a:solidFill>
              <a:schemeClr val="accent3"/>
            </a:solidFill>
          </a:ln>
        </p:spPr>
        <p:txBody>
          <a:bodyPr/>
          <a:lstStyle/>
          <a:p>
            <a:pPr marL="990600" indent="0">
              <a:buNone/>
            </a:pPr>
            <a:r>
              <a:rPr lang="da-DK" sz="1800" dirty="0" smtClean="0"/>
              <a:t>”Hvilke af nedenstående faktorer tager din kommunes demografimodel højde for de økonomiske effekter af?”</a:t>
            </a:r>
          </a:p>
          <a:p>
            <a:endParaRPr lang="da-DK" sz="1800" dirty="0" smtClean="0">
              <a:solidFill>
                <a:srgbClr val="000000"/>
              </a:solidFill>
            </a:endParaRPr>
          </a:p>
          <a:p>
            <a:endParaRPr lang="da-DK" sz="1800" dirty="0">
              <a:solidFill>
                <a:srgbClr val="000000"/>
              </a:solidFill>
            </a:endParaRPr>
          </a:p>
          <a:p>
            <a:endParaRPr lang="da-DK" sz="1800" dirty="0" smtClean="0">
              <a:solidFill>
                <a:srgbClr val="000000"/>
              </a:solidFill>
            </a:endParaRPr>
          </a:p>
          <a:p>
            <a:endParaRPr lang="da-DK" sz="1800" dirty="0">
              <a:solidFill>
                <a:srgbClr val="000000"/>
              </a:solidFill>
            </a:endParaRPr>
          </a:p>
          <a:p>
            <a:endParaRPr lang="da-DK" sz="1800" dirty="0" smtClean="0">
              <a:solidFill>
                <a:srgbClr val="000000"/>
              </a:solidFill>
            </a:endParaRPr>
          </a:p>
          <a:p>
            <a:endParaRPr lang="da-DK" sz="1800" dirty="0" smtClean="0">
              <a:solidFill>
                <a:srgbClr val="000000"/>
              </a:solidFill>
            </a:endParaRPr>
          </a:p>
          <a:p>
            <a:endParaRPr lang="da-DK" sz="1800" dirty="0" smtClean="0">
              <a:solidFill>
                <a:srgbClr val="000000"/>
              </a:solidFill>
            </a:endParaRPr>
          </a:p>
          <a:p>
            <a:endParaRPr lang="da-DK" sz="1800" dirty="0">
              <a:solidFill>
                <a:srgbClr val="000000"/>
              </a:solidFill>
            </a:endParaRPr>
          </a:p>
          <a:p>
            <a:endParaRPr lang="da-DK" sz="18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Korrektionsfaktorer</a:t>
            </a: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1257" y="1877008"/>
            <a:ext cx="9805510" cy="3536032"/>
          </a:xfrm>
          <a:prstGeom prst="rect">
            <a:avLst/>
          </a:prstGeom>
        </p:spPr>
      </p:pic>
      <p:sp>
        <p:nvSpPr>
          <p:cNvPr id="7" name="Tekstfelt 6"/>
          <p:cNvSpPr txBox="1"/>
          <p:nvPr/>
        </p:nvSpPr>
        <p:spPr>
          <a:xfrm>
            <a:off x="1301257" y="96720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/>
                </a:solidFill>
              </a:rPr>
              <a:t>?</a:t>
            </a:r>
            <a:endParaRPr lang="da-DK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46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11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124744"/>
            <a:ext cx="10771434" cy="4248472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Hvilke delområder skal være omfattet af demografimodellen? Vil kommunen for eksempel demografiregulere plejeboligområdet, evt. med en særskilt model?</a:t>
            </a:r>
          </a:p>
          <a:p>
            <a:pPr lvl="0"/>
            <a:endParaRPr lang="da-DK" sz="2000" dirty="0" smtClean="0">
              <a:solidFill>
                <a:srgbClr val="000000"/>
              </a:solidFill>
            </a:endParaRPr>
          </a:p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Hvilke udgiftstyper skal være omfattet af demografimodellen? For eksempel både variable og (evt. trinvis) faste udgifter?</a:t>
            </a:r>
          </a:p>
          <a:p>
            <a:pPr lvl="0"/>
            <a:endParaRPr lang="da-DK" sz="2000" dirty="0">
              <a:solidFill>
                <a:srgbClr val="000000"/>
              </a:solidFill>
            </a:endParaRPr>
          </a:p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Skal demografimodellen korrigere for ”sund aldring” og hvordan? Er det relevant at overveje at ændre den måde, modellen evt. allerede korrigerer for sund aldring på? </a:t>
            </a:r>
          </a:p>
          <a:p>
            <a:pPr marL="0" lvl="0" indent="0">
              <a:buNone/>
            </a:pPr>
            <a:endParaRPr lang="da-DK" sz="2000" dirty="0" smtClean="0">
              <a:solidFill>
                <a:srgbClr val="000000"/>
              </a:solidFill>
            </a:endParaRPr>
          </a:p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Skal demografimodellen korrigere for andre faktorer, fx ændringer i ældrebefolkningens socioøkonomiske baggrund? Hvordan skal der korrigeres?</a:t>
            </a:r>
          </a:p>
          <a:p>
            <a:pPr lvl="0"/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2"/>
                </a:solidFill>
              </a:rPr>
              <a:t>Spørgsmål til overvejelse i kommunerne </a:t>
            </a:r>
            <a:r>
              <a:rPr lang="da-DK" dirty="0">
                <a:solidFill>
                  <a:schemeClr val="accent2"/>
                </a:solidFill>
              </a:rPr>
              <a:t>– </a:t>
            </a:r>
            <a:r>
              <a:rPr lang="da-DK" dirty="0" smtClean="0">
                <a:solidFill>
                  <a:schemeClr val="accent2"/>
                </a:solidFill>
              </a:rPr>
              <a:t>2</a:t>
            </a:r>
            <a:endParaRPr lang="da-DK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28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12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980728"/>
            <a:ext cx="10771434" cy="5256584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da-DK" sz="1500" dirty="0" smtClean="0"/>
              <a:t>En demografimodel kan være bygget op på forskellige måder. Flere </a:t>
            </a:r>
            <a:r>
              <a:rPr lang="da-DK" sz="1500" dirty="0"/>
              <a:t>kommuner har modeller, der eksplicit indeholder to eller tre af </a:t>
            </a:r>
            <a:r>
              <a:rPr lang="da-DK" sz="1500" dirty="0" smtClean="0"/>
              <a:t>følgende grundelementer (se figur nedenfor):</a:t>
            </a:r>
          </a:p>
          <a:p>
            <a:pPr lvl="1"/>
            <a:r>
              <a:rPr lang="da-DK" sz="1500" b="1" dirty="0"/>
              <a:t>Enhedsbeløb</a:t>
            </a:r>
            <a:r>
              <a:rPr lang="da-DK" sz="1500" dirty="0"/>
              <a:t>, dvs. den forventede </a:t>
            </a:r>
            <a:r>
              <a:rPr lang="da-DK" sz="1500" dirty="0" smtClean="0"/>
              <a:t>merudgift </a:t>
            </a:r>
            <a:r>
              <a:rPr lang="da-DK" sz="1500" dirty="0"/>
              <a:t>for ældreområdet ved en stigning på én ekstra ældre borger i en given aldersgruppe. </a:t>
            </a:r>
          </a:p>
          <a:p>
            <a:pPr lvl="1"/>
            <a:r>
              <a:rPr lang="da-DK" sz="1500" b="1" dirty="0"/>
              <a:t>Forventet dækningsgrad</a:t>
            </a:r>
            <a:r>
              <a:rPr lang="da-DK" sz="1500" dirty="0"/>
              <a:t>, dvs. den andel af de ældre borgere i en bestemt aldersgruppe, der forventes at blive brugere af ældreområdets ydelser.</a:t>
            </a:r>
          </a:p>
          <a:p>
            <a:pPr lvl="1"/>
            <a:r>
              <a:rPr lang="da-DK" sz="1500" b="1" dirty="0"/>
              <a:t>Forventet plejetyngde</a:t>
            </a:r>
            <a:r>
              <a:rPr lang="da-DK" sz="1500" dirty="0"/>
              <a:t>, dvs. det forventede antal årlige visiterede timer til en gennemsnitlig borger i en bestemt aldersgruppe</a:t>
            </a:r>
            <a:r>
              <a:rPr lang="da-DK" sz="150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Opbygning: </a:t>
            </a:r>
            <a:r>
              <a:rPr lang="da-DK" altLang="da-DK" dirty="0">
                <a:solidFill>
                  <a:schemeClr val="accent3"/>
                </a:solidFill>
              </a:rPr>
              <a:t>e</a:t>
            </a:r>
            <a:r>
              <a:rPr lang="da-DK" altLang="da-DK" dirty="0" smtClean="0">
                <a:solidFill>
                  <a:schemeClr val="accent3"/>
                </a:solidFill>
              </a:rPr>
              <a:t>nhedsbeløb</a:t>
            </a:r>
            <a:r>
              <a:rPr lang="da-DK" altLang="da-DK" dirty="0">
                <a:solidFill>
                  <a:schemeClr val="accent3"/>
                </a:solidFill>
              </a:rPr>
              <a:t>, dækningsgrad og </a:t>
            </a:r>
            <a:r>
              <a:rPr lang="da-DK" altLang="da-DK" dirty="0" smtClean="0">
                <a:solidFill>
                  <a:schemeClr val="accent3"/>
                </a:solidFill>
              </a:rPr>
              <a:t>plejetyngde</a:t>
            </a:r>
            <a:r>
              <a:rPr lang="da-DK" altLang="da-DK" dirty="0" smtClean="0"/>
              <a:t/>
            </a:r>
            <a:br>
              <a:rPr lang="da-DK" altLang="da-DK" dirty="0" smtClean="0"/>
            </a:b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9656" y="3140968"/>
            <a:ext cx="6984776" cy="298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67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13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052736"/>
            <a:ext cx="10771434" cy="5256584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da-DK" sz="1800" dirty="0"/>
              <a:t>Tabellen viser </a:t>
            </a:r>
            <a:r>
              <a:rPr lang="da-DK" sz="1800" dirty="0" smtClean="0"/>
              <a:t>gennemsnitligt enhedsbeløb (forventet </a:t>
            </a:r>
            <a:r>
              <a:rPr lang="da-DK" sz="1800" dirty="0"/>
              <a:t>merudgift for ældreområdet ved en stigning på én ekstra ældre borger i </a:t>
            </a:r>
            <a:r>
              <a:rPr lang="da-DK" sz="1800" dirty="0" smtClean="0"/>
              <a:t>aldersgruppen).</a:t>
            </a:r>
          </a:p>
          <a:p>
            <a:endParaRPr lang="da-DK" sz="1800" dirty="0"/>
          </a:p>
          <a:p>
            <a:endParaRPr lang="da-DK" sz="1800" dirty="0" smtClean="0"/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endParaRPr lang="da-DK" sz="1800" dirty="0" smtClean="0"/>
          </a:p>
          <a:p>
            <a:pPr marL="0" indent="0">
              <a:buNone/>
            </a:pPr>
            <a:endParaRPr lang="da-DK" sz="1800" dirty="0"/>
          </a:p>
          <a:p>
            <a:pPr marL="0" indent="0">
              <a:buNone/>
            </a:pPr>
            <a:endParaRPr lang="da-DK" sz="1800" dirty="0"/>
          </a:p>
          <a:p>
            <a:endParaRPr lang="da-DK" sz="1800" dirty="0" smtClean="0"/>
          </a:p>
          <a:p>
            <a:endParaRPr lang="da-DK" sz="1800" dirty="0" smtClean="0"/>
          </a:p>
          <a:p>
            <a:r>
              <a:rPr lang="da-DK" sz="1800" dirty="0" smtClean="0"/>
              <a:t>Enhedsbeløbene </a:t>
            </a:r>
            <a:r>
              <a:rPr lang="da-DK" sz="1800" dirty="0"/>
              <a:t>stiger generelt med borgernes </a:t>
            </a:r>
            <a:r>
              <a:rPr lang="da-DK" sz="1800" dirty="0" smtClean="0"/>
              <a:t>alder, i </a:t>
            </a:r>
            <a:r>
              <a:rPr lang="da-DK" sz="1800" dirty="0"/>
              <a:t>gennemsnit med omtrent en faktor 3 for hvert tiårsaldersspring</a:t>
            </a:r>
            <a:r>
              <a:rPr lang="da-DK" sz="1800" dirty="0" smtClean="0"/>
              <a:t>.</a:t>
            </a:r>
            <a:endParaRPr lang="da-DK" sz="1800" dirty="0"/>
          </a:p>
          <a:p>
            <a:r>
              <a:rPr lang="da-DK" sz="1800" dirty="0" smtClean="0"/>
              <a:t>Enhedsbeløbene </a:t>
            </a:r>
            <a:r>
              <a:rPr lang="da-DK" sz="1800" dirty="0"/>
              <a:t>er </a:t>
            </a:r>
            <a:r>
              <a:rPr lang="da-DK" sz="1800" dirty="0" smtClean="0"/>
              <a:t>højere</a:t>
            </a:r>
            <a:r>
              <a:rPr lang="da-DK" sz="1800" dirty="0"/>
              <a:t>, når plejeboliger inkluderes i den demografiske budgetregulering, end når plejeboliger ikke inkluderes. </a:t>
            </a:r>
            <a:r>
              <a:rPr lang="da-DK" sz="1800" dirty="0" smtClean="0"/>
              <a:t>For eksempel i gennemsnit cirka halvanden </a:t>
            </a:r>
            <a:r>
              <a:rPr lang="da-DK" sz="1800" dirty="0"/>
              <a:t>gang </a:t>
            </a:r>
            <a:r>
              <a:rPr lang="da-DK" sz="1800" dirty="0" smtClean="0"/>
              <a:t>højere </a:t>
            </a:r>
            <a:r>
              <a:rPr lang="da-DK" sz="1800" dirty="0"/>
              <a:t>for en 80-årig borger</a:t>
            </a:r>
            <a:r>
              <a:rPr lang="da-DK" sz="1800" dirty="0" smtClean="0"/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Enhedsbeløb i demografimodellerne</a:t>
            </a:r>
            <a:r>
              <a:rPr lang="da-DK" altLang="da-DK" dirty="0"/>
              <a:t/>
            </a:r>
            <a:br>
              <a:rPr lang="da-DK" altLang="da-DK" dirty="0"/>
            </a:b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5480" y="1772816"/>
            <a:ext cx="8274990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34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14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052736"/>
            <a:ext cx="10771434" cy="4824536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da-DK" sz="1800" dirty="0" smtClean="0">
                <a:latin typeface="+mn-lt"/>
              </a:rPr>
              <a:t>Tabellen </a:t>
            </a:r>
            <a:r>
              <a:rPr lang="da-DK" sz="1800" dirty="0">
                <a:latin typeface="+mn-lt"/>
              </a:rPr>
              <a:t>viser gennemsnitlig forventet dækningsgrad (brugere pr. borger i </a:t>
            </a:r>
            <a:r>
              <a:rPr lang="da-DK" sz="1800" dirty="0" smtClean="0">
                <a:latin typeface="+mn-lt"/>
              </a:rPr>
              <a:t>aldersgruppen</a:t>
            </a:r>
            <a:r>
              <a:rPr lang="da-DK" sz="1800" dirty="0">
                <a:latin typeface="+mn-lt"/>
              </a:rPr>
              <a:t>)</a:t>
            </a:r>
          </a:p>
          <a:p>
            <a:endParaRPr lang="da-DK" sz="1800" dirty="0" smtClean="0">
              <a:latin typeface="+mn-lt"/>
            </a:endParaRPr>
          </a:p>
          <a:p>
            <a:endParaRPr lang="da-DK" sz="1800" dirty="0">
              <a:latin typeface="+mn-lt"/>
            </a:endParaRPr>
          </a:p>
          <a:p>
            <a:endParaRPr lang="da-DK" sz="1800" dirty="0" smtClean="0">
              <a:latin typeface="+mn-lt"/>
            </a:endParaRPr>
          </a:p>
          <a:p>
            <a:endParaRPr lang="da-DK" sz="1800" dirty="0">
              <a:latin typeface="+mn-lt"/>
            </a:endParaRPr>
          </a:p>
          <a:p>
            <a:endParaRPr lang="da-DK" sz="1800" dirty="0" smtClean="0">
              <a:latin typeface="+mn-lt"/>
            </a:endParaRPr>
          </a:p>
          <a:p>
            <a:endParaRPr lang="da-DK" sz="1800" dirty="0">
              <a:latin typeface="+mn-lt"/>
            </a:endParaRPr>
          </a:p>
          <a:p>
            <a:endParaRPr lang="da-DK" sz="1800" dirty="0" smtClean="0">
              <a:latin typeface="+mn-lt"/>
            </a:endParaRPr>
          </a:p>
          <a:p>
            <a:endParaRPr lang="da-DK" sz="1800" dirty="0" smtClean="0">
              <a:latin typeface="+mn-lt"/>
            </a:endParaRPr>
          </a:p>
          <a:p>
            <a:r>
              <a:rPr lang="da-DK" sz="1800" dirty="0" smtClean="0">
                <a:latin typeface="+mn-lt"/>
              </a:rPr>
              <a:t>Dækningsgraden stiger </a:t>
            </a:r>
            <a:r>
              <a:rPr lang="da-DK" sz="1800" dirty="0">
                <a:latin typeface="+mn-lt"/>
              </a:rPr>
              <a:t>med borgernes alder. </a:t>
            </a:r>
            <a:r>
              <a:rPr lang="da-DK" sz="1800" dirty="0" smtClean="0">
                <a:latin typeface="+mn-lt"/>
              </a:rPr>
              <a:t>For eksempel er </a:t>
            </a:r>
            <a:r>
              <a:rPr lang="da-DK" sz="1800" dirty="0">
                <a:latin typeface="+mn-lt"/>
              </a:rPr>
              <a:t>det i gennemsnit 6 % af de 70-årige </a:t>
            </a:r>
            <a:r>
              <a:rPr lang="da-DK" sz="1800" dirty="0" smtClean="0">
                <a:latin typeface="+mn-lt"/>
              </a:rPr>
              <a:t>og 47 % af de 90-årige borgere</a:t>
            </a:r>
            <a:r>
              <a:rPr lang="da-DK" sz="1800" dirty="0">
                <a:latin typeface="+mn-lt"/>
              </a:rPr>
              <a:t>, der forventes at komme til at modtage </a:t>
            </a:r>
            <a:r>
              <a:rPr lang="da-DK" sz="1800" dirty="0" smtClean="0">
                <a:latin typeface="+mn-lt"/>
              </a:rPr>
              <a:t>hjemmeplejeydelser.</a:t>
            </a:r>
            <a:endParaRPr lang="da-DK" sz="1800" dirty="0">
              <a:latin typeface="+mn-lt"/>
            </a:endParaRPr>
          </a:p>
          <a:p>
            <a:r>
              <a:rPr lang="da-DK" sz="1800" dirty="0" smtClean="0">
                <a:latin typeface="+mn-lt"/>
              </a:rPr>
              <a:t>Ud </a:t>
            </a:r>
            <a:r>
              <a:rPr lang="da-DK" sz="1800" dirty="0">
                <a:latin typeface="+mn-lt"/>
              </a:rPr>
              <a:t>fra de relativt få kommuner i hver kategori ser det ud til, at </a:t>
            </a:r>
            <a:r>
              <a:rPr lang="da-DK" sz="1800" dirty="0" smtClean="0">
                <a:latin typeface="+mn-lt"/>
              </a:rPr>
              <a:t>modellerne </a:t>
            </a:r>
            <a:r>
              <a:rPr lang="da-DK" sz="1800" dirty="0">
                <a:latin typeface="+mn-lt"/>
              </a:rPr>
              <a:t>regner </a:t>
            </a:r>
            <a:r>
              <a:rPr lang="da-DK" sz="1800" dirty="0" smtClean="0">
                <a:latin typeface="+mn-lt"/>
              </a:rPr>
              <a:t>med</a:t>
            </a:r>
            <a:r>
              <a:rPr lang="da-DK" sz="1800" dirty="0">
                <a:latin typeface="+mn-lt"/>
              </a:rPr>
              <a:t>, at der er en mindre del af borgerne, der bliver visiteret til en plejebolig end til hjemmeplejeydelser</a:t>
            </a:r>
            <a:r>
              <a:rPr lang="da-DK" sz="1800" dirty="0" smtClean="0">
                <a:latin typeface="+mn-lt"/>
              </a:rPr>
              <a:t>.</a:t>
            </a:r>
            <a:endParaRPr lang="da-DK" sz="1800" dirty="0">
              <a:solidFill>
                <a:srgbClr val="000000"/>
              </a:solidFill>
              <a:latin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Forventet </a:t>
            </a:r>
            <a:r>
              <a:rPr lang="da-DK" altLang="da-DK" dirty="0">
                <a:solidFill>
                  <a:schemeClr val="accent3"/>
                </a:solidFill>
              </a:rPr>
              <a:t>d</a:t>
            </a:r>
            <a:r>
              <a:rPr lang="da-DK" altLang="da-DK" dirty="0" smtClean="0">
                <a:solidFill>
                  <a:schemeClr val="accent3"/>
                </a:solidFill>
              </a:rPr>
              <a:t>ækningsgrad i demografimodellerne</a:t>
            </a:r>
            <a:r>
              <a:rPr lang="da-DK" altLang="da-DK" dirty="0"/>
              <a:t/>
            </a:r>
            <a:br>
              <a:rPr lang="da-DK" altLang="da-DK" dirty="0"/>
            </a:b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382" y="1628800"/>
            <a:ext cx="9304569" cy="229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2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15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063600"/>
            <a:ext cx="10771434" cy="4536504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da-DK" sz="1800" dirty="0" smtClean="0"/>
              <a:t>Tabellen viser gennemsnitlig forventet plejetyngde som indhentet fra kommunerne (årlige timer pr. borger i aldersgruppen) og omregnet (til ugentlige timer pr. bruger i aldersgruppen). </a:t>
            </a:r>
          </a:p>
          <a:p>
            <a:endParaRPr lang="da-DK" sz="1800" dirty="0" smtClean="0"/>
          </a:p>
          <a:p>
            <a:endParaRPr lang="da-DK" sz="1800" dirty="0" smtClean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400" dirty="0" smtClean="0"/>
          </a:p>
          <a:p>
            <a:pPr marL="0" indent="0">
              <a:buNone/>
            </a:pPr>
            <a:r>
              <a:rPr lang="da-DK" sz="1400" dirty="0"/>
              <a:t>      </a:t>
            </a:r>
            <a:endParaRPr lang="da-DK" sz="1400" dirty="0" smtClean="0"/>
          </a:p>
          <a:p>
            <a:pPr marL="0" indent="0">
              <a:buNone/>
            </a:pPr>
            <a:r>
              <a:rPr lang="da-DK" sz="1400" dirty="0"/>
              <a:t> </a:t>
            </a:r>
            <a:r>
              <a:rPr lang="da-DK" sz="1400" dirty="0" smtClean="0"/>
              <a:t>       </a:t>
            </a:r>
            <a:r>
              <a:rPr lang="da-DK" sz="1400" dirty="0" err="1" smtClean="0"/>
              <a:t>Anm</a:t>
            </a:r>
            <a:r>
              <a:rPr lang="da-DK" sz="1400" dirty="0"/>
              <a:t>.: Spørgsmål stillet til kommuner med demografimodel, som indeholder en eksplicit forventet plejetyngde.</a:t>
            </a:r>
            <a:endParaRPr lang="da-DK" sz="1400" dirty="0" smtClean="0"/>
          </a:p>
          <a:p>
            <a:endParaRPr lang="da-DK" sz="1800" dirty="0" smtClean="0"/>
          </a:p>
          <a:p>
            <a:r>
              <a:rPr lang="da-DK" sz="1800" dirty="0" smtClean="0"/>
              <a:t>Den forventede plejetyngde </a:t>
            </a:r>
            <a:r>
              <a:rPr lang="da-DK" sz="1800" dirty="0"/>
              <a:t>stiger med borgernes </a:t>
            </a:r>
            <a:r>
              <a:rPr lang="da-DK" sz="1800" dirty="0" smtClean="0"/>
              <a:t>alder, </a:t>
            </a:r>
            <a:r>
              <a:rPr lang="da-DK" sz="1800" dirty="0"/>
              <a:t>i gennemsnit med omtrent en faktor </a:t>
            </a:r>
            <a:r>
              <a:rPr lang="da-DK" sz="1800" dirty="0" smtClean="0"/>
              <a:t>3-4 </a:t>
            </a:r>
            <a:r>
              <a:rPr lang="da-DK" sz="1800" dirty="0"/>
              <a:t>for hvert tiårsaldersspring.</a:t>
            </a:r>
            <a:endParaRPr lang="da-DK" sz="1800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Forventet plejetyngde i demografimodellerne</a:t>
            </a:r>
            <a:r>
              <a:rPr lang="da-DK" altLang="da-DK" dirty="0"/>
              <a:t/>
            </a:r>
            <a:br>
              <a:rPr lang="da-DK" altLang="da-DK" dirty="0"/>
            </a:b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549" y="1844824"/>
            <a:ext cx="9744308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6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16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052736"/>
            <a:ext cx="10771434" cy="4896544"/>
          </a:xfrm>
          <a:ln>
            <a:solidFill>
              <a:schemeClr val="accent3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da-DK" sz="1800" dirty="0" smtClean="0">
                <a:solidFill>
                  <a:schemeClr val="accent3"/>
                </a:solidFill>
              </a:rPr>
              <a:t>Aldersintervaller i demografimodellerne</a:t>
            </a:r>
          </a:p>
          <a:p>
            <a:r>
              <a:rPr lang="da-DK" sz="1800" dirty="0" smtClean="0"/>
              <a:t>63 % af svarkommunerne har aldersgrupper </a:t>
            </a:r>
            <a:r>
              <a:rPr lang="da-DK" sz="1800" dirty="0"/>
              <a:t>under 65 </a:t>
            </a:r>
            <a:r>
              <a:rPr lang="da-DK" sz="1800" dirty="0" smtClean="0"/>
              <a:t>år med i demografimodellen, </a:t>
            </a:r>
            <a:r>
              <a:rPr lang="da-DK" sz="1800" dirty="0"/>
              <a:t>mens </a:t>
            </a:r>
            <a:r>
              <a:rPr lang="da-DK" sz="1800" dirty="0" smtClean="0"/>
              <a:t>37 % alene har aldersgrupper </a:t>
            </a:r>
            <a:r>
              <a:rPr lang="da-DK" sz="1800" dirty="0"/>
              <a:t>over 65 </a:t>
            </a:r>
            <a:r>
              <a:rPr lang="da-DK" sz="1800" dirty="0" smtClean="0"/>
              <a:t>år med.</a:t>
            </a:r>
          </a:p>
          <a:p>
            <a:r>
              <a:rPr lang="da-DK" sz="1800" dirty="0" smtClean="0"/>
              <a:t>9 % af kommunerne </a:t>
            </a:r>
            <a:r>
              <a:rPr lang="da-DK" sz="1800" dirty="0"/>
              <a:t>behandler de 65+-årige som én samlet gruppe. </a:t>
            </a:r>
            <a:r>
              <a:rPr lang="da-DK" sz="1800" dirty="0" smtClean="0"/>
              <a:t>De øvrige </a:t>
            </a:r>
            <a:r>
              <a:rPr lang="da-DK" sz="1800" dirty="0"/>
              <a:t>svarkommuner aldersopdeler modelberegningerne for borgere over 65 år og tager </a:t>
            </a:r>
            <a:r>
              <a:rPr lang="da-DK" sz="1800" dirty="0" smtClean="0"/>
              <a:t>på den måde højde </a:t>
            </a:r>
            <a:r>
              <a:rPr lang="da-DK" sz="1800" dirty="0"/>
              <a:t>for, at borgere i forskellige aldre typisk har forskellige behov. </a:t>
            </a:r>
            <a:endParaRPr lang="da-DK" sz="1800" dirty="0" smtClean="0"/>
          </a:p>
          <a:p>
            <a:r>
              <a:rPr lang="da-DK" sz="1800" dirty="0" smtClean="0"/>
              <a:t>Halvdelen </a:t>
            </a:r>
            <a:r>
              <a:rPr lang="da-DK" sz="1800" dirty="0"/>
              <a:t>af demografimodellerne har aldersintervaller, som er bredere end 5 år, </a:t>
            </a:r>
            <a:r>
              <a:rPr lang="da-DK" sz="1800" dirty="0" smtClean="0"/>
              <a:t>og halvdelen anvender </a:t>
            </a:r>
            <a:r>
              <a:rPr lang="da-DK" sz="1800" dirty="0"/>
              <a:t>5-årsintervaller. </a:t>
            </a:r>
            <a:r>
              <a:rPr lang="da-DK" sz="1800" dirty="0" smtClean="0"/>
              <a:t>Få kommuner bruger aldersintervaller </a:t>
            </a:r>
            <a:r>
              <a:rPr lang="da-DK" sz="1800" dirty="0"/>
              <a:t>smallere end 5 år</a:t>
            </a:r>
            <a:r>
              <a:rPr lang="da-DK" sz="1800" dirty="0" smtClean="0"/>
              <a:t>.</a:t>
            </a:r>
          </a:p>
          <a:p>
            <a:pPr marL="0" indent="0">
              <a:buNone/>
            </a:pPr>
            <a:endParaRPr lang="da-DK" sz="1800" dirty="0" smtClean="0"/>
          </a:p>
          <a:p>
            <a:pPr marL="0" indent="0">
              <a:buNone/>
            </a:pPr>
            <a:r>
              <a:rPr lang="da-DK" sz="1800" dirty="0" smtClean="0">
                <a:solidFill>
                  <a:schemeClr val="accent3"/>
                </a:solidFill>
              </a:rPr>
              <a:t>Datagrundlag, der indgår i modelberegningerne</a:t>
            </a:r>
            <a:endParaRPr lang="da-DK" sz="1800" dirty="0">
              <a:solidFill>
                <a:schemeClr val="accent3"/>
              </a:solidFill>
            </a:endParaRPr>
          </a:p>
          <a:p>
            <a:r>
              <a:rPr lang="da-DK" sz="1800" dirty="0" smtClean="0"/>
              <a:t>Det er oftest </a:t>
            </a:r>
            <a:r>
              <a:rPr lang="da-DK" sz="1800" dirty="0"/>
              <a:t>aktuelle tal, dvs. budget-, regnskabs- eller aktivitetstal fra årene 2018, 2019 og 2020, der danner grundlag for beregningerne i demografimodellen for 2020</a:t>
            </a:r>
            <a:r>
              <a:rPr lang="da-DK" sz="1800" dirty="0" smtClean="0"/>
              <a:t>.</a:t>
            </a:r>
          </a:p>
          <a:p>
            <a:r>
              <a:rPr lang="da-DK" sz="1800" dirty="0" smtClean="0"/>
              <a:t>Flertallet </a:t>
            </a:r>
            <a:r>
              <a:rPr lang="da-DK" sz="1800" dirty="0"/>
              <a:t>af kommunerne, </a:t>
            </a:r>
            <a:r>
              <a:rPr lang="da-DK" sz="1800" dirty="0" smtClean="0"/>
              <a:t>81 </a:t>
            </a:r>
            <a:r>
              <a:rPr lang="da-DK" sz="1800" dirty="0"/>
              <a:t>%, anvender aktivitetstal for et eller flere år i deres demografimodel, mens 51 % bruger </a:t>
            </a:r>
            <a:r>
              <a:rPr lang="da-DK" sz="1800" dirty="0" smtClean="0"/>
              <a:t>regnskabstal, </a:t>
            </a:r>
            <a:r>
              <a:rPr lang="da-DK" sz="1800" dirty="0"/>
              <a:t>og 55 % bruger budgettal</a:t>
            </a:r>
            <a:r>
              <a:rPr lang="da-DK" sz="1800" dirty="0" smtClean="0"/>
              <a:t>.</a:t>
            </a:r>
            <a:endParaRPr lang="da-DK" sz="1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Aldersintervaller og datagrundlag</a:t>
            </a:r>
            <a:r>
              <a:rPr lang="da-DK" altLang="da-DK" dirty="0"/>
              <a:t/>
            </a:r>
            <a:br>
              <a:rPr lang="da-DK" altLang="da-DK" dirty="0"/>
            </a:br>
            <a:endParaRPr lang="da-DK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89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17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124744"/>
            <a:ext cx="10771434" cy="4536504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da-DK" sz="2000" dirty="0" smtClean="0"/>
              <a:t>Er demografimodellen </a:t>
            </a:r>
            <a:r>
              <a:rPr lang="da-DK" sz="2000" dirty="0"/>
              <a:t>bygget op om enhedsbeløb, </a:t>
            </a:r>
            <a:r>
              <a:rPr lang="da-DK" sz="2000" dirty="0" smtClean="0"/>
              <a:t>dækningsgrad, plejetyngde – eller eventuelt flere af disse grundelementer?</a:t>
            </a:r>
          </a:p>
          <a:p>
            <a:pPr lvl="0"/>
            <a:r>
              <a:rPr lang="da-DK" sz="2000" dirty="0" smtClean="0"/>
              <a:t>Hvordan er enhedsbeløb, dækningsgrad og/eller plejetyngde i demografimodellen fremkommet? Er grundelementerne fastlåste over en årrække, eller justeres de løbende?</a:t>
            </a:r>
          </a:p>
          <a:p>
            <a:pPr lvl="0"/>
            <a:endParaRPr lang="da-DK" sz="2000" dirty="0" smtClean="0"/>
          </a:p>
          <a:p>
            <a:pPr lvl="0"/>
            <a:r>
              <a:rPr lang="da-DK" sz="2000" dirty="0" smtClean="0"/>
              <a:t>Hvilke aldersgrupper indgår der i demografimodellen? Skal den inkludere alle aldersgrupper eller alene aldersgrupper fx over 65 år – eller over 70 år?</a:t>
            </a:r>
          </a:p>
          <a:p>
            <a:r>
              <a:rPr lang="da-DK" sz="2000" dirty="0" smtClean="0"/>
              <a:t>Hvilke og hvor brede aldersintervaller bruges i modelberegningerne? Er det hensigtsmæssigt med smallere eller bredere intervaller for nogle aldersgrupper?</a:t>
            </a:r>
            <a:endParaRPr lang="da-DK" sz="2000" dirty="0"/>
          </a:p>
          <a:p>
            <a:pPr marL="0" lvl="0" indent="0">
              <a:buNone/>
            </a:pPr>
            <a:endParaRPr lang="da-DK" sz="2000" dirty="0" smtClean="0"/>
          </a:p>
          <a:p>
            <a:pPr lvl="0"/>
            <a:r>
              <a:rPr lang="da-DK" sz="2000" dirty="0" smtClean="0"/>
              <a:t>Hvilket datagrundlag bygger demografimodellen på? Anvender I budgettal, regnskabstal, aktivitetstal eller en kombination? Hvor opdaterede er tallene?</a:t>
            </a: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2"/>
                </a:solidFill>
              </a:rPr>
              <a:t>Spørgsmål til overvejelse i kommunerne – 3</a:t>
            </a:r>
            <a:endParaRPr lang="da-DK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59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18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196752"/>
            <a:ext cx="10873208" cy="4752528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da-DK" sz="1800" dirty="0"/>
              <a:t>Budgettilskrivningsbeløbet er det beløb, som kommunernes demografimodeller har beregnet i demografiregulering fra vedtaget budget 2019 til budget 2020</a:t>
            </a:r>
            <a:r>
              <a:rPr lang="da-DK" sz="1800" dirty="0" smtClean="0"/>
              <a:t>.</a:t>
            </a:r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 smtClean="0"/>
          </a:p>
          <a:p>
            <a:endParaRPr lang="da-DK" sz="1800" dirty="0" smtClean="0"/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endParaRPr lang="da-DK" sz="1600" dirty="0" smtClean="0"/>
          </a:p>
          <a:p>
            <a:pPr marL="0" indent="0">
              <a:buNone/>
            </a:pPr>
            <a:r>
              <a:rPr lang="da-DK" sz="1600" dirty="0" smtClean="0"/>
              <a:t>       * jf. Danmarks Statistiks befolkningsprognoser.</a:t>
            </a: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Beregnet demografiregulering i budget 2020</a:t>
            </a:r>
            <a:r>
              <a:rPr lang="da-DK" altLang="da-DK" dirty="0"/>
              <a:t/>
            </a:r>
            <a:br>
              <a:rPr lang="da-DK" altLang="da-DK" dirty="0"/>
            </a:b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453" y="1916832"/>
            <a:ext cx="9612497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2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19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479375" y="1349170"/>
            <a:ext cx="10849559" cy="4888142"/>
          </a:xfrm>
          <a:ln>
            <a:solidFill>
              <a:schemeClr val="accent3"/>
            </a:solidFill>
          </a:ln>
        </p:spPr>
        <p:txBody>
          <a:bodyPr/>
          <a:lstStyle/>
          <a:p>
            <a:r>
              <a:rPr lang="da-DK" sz="1600" dirty="0" smtClean="0"/>
              <a:t>Demografimodellernes </a:t>
            </a:r>
            <a:r>
              <a:rPr lang="da-DK" sz="1600" dirty="0"/>
              <a:t>beregninger kan indgå og anvendes i den årlige </a:t>
            </a:r>
            <a:r>
              <a:rPr lang="da-DK" sz="1600" dirty="0" smtClean="0"/>
              <a:t>budgetproces på to måder:</a:t>
            </a:r>
          </a:p>
          <a:p>
            <a:pPr lvl="1">
              <a:buAutoNum type="arabicParenR"/>
            </a:pPr>
            <a:r>
              <a:rPr lang="da-DK" sz="1600" dirty="0" smtClean="0"/>
              <a:t>Ved </a:t>
            </a:r>
            <a:r>
              <a:rPr lang="da-DK" sz="1600" dirty="0"/>
              <a:t>at præsentere de beregnede økonomiske konsekvenser som en synlig blok til politisk behandling </a:t>
            </a:r>
            <a:r>
              <a:rPr lang="da-DK" sz="1600" dirty="0" smtClean="0"/>
              <a:t>på </a:t>
            </a:r>
            <a:r>
              <a:rPr lang="da-DK" sz="1600" dirty="0"/>
              <a:t>samme måde som øvrige forslag til budgetudvidelser eller </a:t>
            </a:r>
            <a:r>
              <a:rPr lang="da-DK" sz="1600" dirty="0" smtClean="0"/>
              <a:t>-reduktioner</a:t>
            </a:r>
          </a:p>
          <a:p>
            <a:pPr lvl="1">
              <a:buAutoNum type="arabicParenR"/>
            </a:pPr>
            <a:r>
              <a:rPr lang="da-DK" sz="1600" dirty="0" smtClean="0"/>
              <a:t>Ved </a:t>
            </a:r>
            <a:r>
              <a:rPr lang="da-DK" sz="1600" dirty="0"/>
              <a:t>at indarbejde </a:t>
            </a:r>
            <a:r>
              <a:rPr lang="da-DK" sz="1600" dirty="0" smtClean="0"/>
              <a:t>de </a:t>
            </a:r>
            <a:r>
              <a:rPr lang="da-DK" sz="1600" dirty="0"/>
              <a:t>beregnede økonomiske konsekvenser i det teknisk-administrative budgetoplæg, som politikerne skal vedtage.</a:t>
            </a:r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 smtClean="0"/>
          </a:p>
          <a:p>
            <a:endParaRPr lang="da-DK" sz="1600" dirty="0" smtClean="0"/>
          </a:p>
          <a:p>
            <a:endParaRPr lang="da-DK" sz="1600" dirty="0"/>
          </a:p>
          <a:p>
            <a:r>
              <a:rPr lang="da-DK" sz="1600" dirty="0" smtClean="0"/>
              <a:t>Mange </a:t>
            </a:r>
            <a:r>
              <a:rPr lang="da-DK" sz="1600" dirty="0"/>
              <a:t>af de kommuner, hvor merudgifter blev lagt ind i det teknisk-administrative budgetoplæg, </a:t>
            </a:r>
            <a:r>
              <a:rPr lang="da-DK" sz="1600" dirty="0" smtClean="0"/>
              <a:t>giver udtryk for, at de samtidig fremlægger de </a:t>
            </a:r>
            <a:r>
              <a:rPr lang="da-DK" sz="1600" dirty="0"/>
              <a:t>økonomiske konsekvenser af demografimodellen </a:t>
            </a:r>
            <a:r>
              <a:rPr lang="da-DK" sz="1600" dirty="0" smtClean="0"/>
              <a:t>synligt </a:t>
            </a:r>
            <a:r>
              <a:rPr lang="da-DK" sz="1600" dirty="0"/>
              <a:t>for politikerne</a:t>
            </a:r>
            <a:r>
              <a:rPr lang="da-DK" sz="1600" dirty="0" smtClean="0"/>
              <a:t>.</a:t>
            </a: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0"/>
            <a:ext cx="9990566" cy="1021878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Demografimodeller i budgetprocessen: </a:t>
            </a:r>
            <a:br>
              <a:rPr lang="da-DK" altLang="da-DK" dirty="0" smtClean="0">
                <a:solidFill>
                  <a:schemeClr val="accent3"/>
                </a:solidFill>
              </a:rPr>
            </a:br>
            <a:r>
              <a:rPr lang="da-DK" altLang="da-DK" dirty="0" smtClean="0">
                <a:solidFill>
                  <a:schemeClr val="accent3"/>
                </a:solidFill>
              </a:rPr>
              <a:t>Hvordan indgår beregnede økonomiske konsekvenser?</a:t>
            </a: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403" y="2924944"/>
            <a:ext cx="9341501" cy="2699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124744"/>
            <a:ext cx="10771434" cy="4896544"/>
          </a:xfrm>
          <a:ln>
            <a:solidFill>
              <a:schemeClr val="accent3"/>
            </a:solidFill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a-DK" sz="1800" dirty="0">
                <a:solidFill>
                  <a:srgbClr val="000000"/>
                </a:solidFill>
              </a:rPr>
              <a:t>VIVE har </a:t>
            </a:r>
            <a:r>
              <a:rPr lang="da-DK" sz="1800" dirty="0" smtClean="0">
                <a:solidFill>
                  <a:srgbClr val="000000"/>
                </a:solidFill>
              </a:rPr>
              <a:t>gennemført en spørgeskemabaseret kortlægning af kommunernes anvendelse af demografimodeller på ældreområdet i budgetlægningen for 2020.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a-DK" sz="1800" dirty="0">
                <a:solidFill>
                  <a:srgbClr val="000000"/>
                </a:solidFill>
              </a:rPr>
              <a:t>Formålet </a:t>
            </a:r>
            <a:r>
              <a:rPr lang="da-DK" sz="1800" dirty="0" smtClean="0">
                <a:solidFill>
                  <a:srgbClr val="000000"/>
                </a:solidFill>
              </a:rPr>
              <a:t>var </a:t>
            </a:r>
            <a:r>
              <a:rPr lang="da-DK" sz="1800" dirty="0">
                <a:solidFill>
                  <a:srgbClr val="000000"/>
                </a:solidFill>
              </a:rPr>
              <a:t>at </a:t>
            </a:r>
            <a:r>
              <a:rPr lang="da-DK" sz="1800" dirty="0" smtClean="0">
                <a:solidFill>
                  <a:srgbClr val="000000"/>
                </a:solidFill>
              </a:rPr>
              <a:t>afdække: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a-DK" sz="1800" dirty="0"/>
              <a:t>u</a:t>
            </a:r>
            <a:r>
              <a:rPr lang="da-DK" sz="1800" dirty="0" smtClean="0"/>
              <a:t>dbredelsen </a:t>
            </a:r>
            <a:r>
              <a:rPr lang="da-DK" sz="1800" dirty="0"/>
              <a:t>af demografimodeller i </a:t>
            </a:r>
            <a:r>
              <a:rPr lang="da-DK" sz="1800" dirty="0" smtClean="0"/>
              <a:t>kommunernes budgetlægning </a:t>
            </a:r>
            <a:r>
              <a:rPr lang="da-DK" sz="1800" dirty="0"/>
              <a:t>på ældreområdet for </a:t>
            </a:r>
            <a:r>
              <a:rPr lang="da-DK" sz="1800" dirty="0" smtClean="0"/>
              <a:t>2020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a-DK" sz="1800" dirty="0"/>
              <a:t>i</a:t>
            </a:r>
            <a:r>
              <a:rPr lang="da-DK" sz="1800" dirty="0" smtClean="0"/>
              <a:t>ndholdet </a:t>
            </a:r>
            <a:r>
              <a:rPr lang="da-DK" sz="1800" dirty="0"/>
              <a:t>af kommunernes demografimodeller på </a:t>
            </a:r>
            <a:r>
              <a:rPr lang="da-DK" sz="1800" dirty="0" smtClean="0"/>
              <a:t>ældreområdet.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da-DK" sz="1800" dirty="0" smtClean="0"/>
              <a:t>hvordan demografimodeller indgår i budgetprocessen.</a:t>
            </a:r>
            <a:endParaRPr lang="da-DK" sz="1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8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a-DK" sz="1800" dirty="0" smtClean="0">
                <a:solidFill>
                  <a:srgbClr val="000000"/>
                </a:solidFill>
              </a:rPr>
              <a:t>91 kommuner har besvaret hele eller dele af spørgeskemaet.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da-DK" sz="1800" dirty="0" smtClean="0">
                <a:solidFill>
                  <a:srgbClr val="000000"/>
                </a:solidFill>
              </a:rPr>
              <a:t>Undersøgelsens resultater findes </a:t>
            </a:r>
            <a:r>
              <a:rPr lang="da-DK" sz="1800" dirty="0">
                <a:solidFill>
                  <a:srgbClr val="000000"/>
                </a:solidFill>
              </a:rPr>
              <a:t>i </a:t>
            </a:r>
            <a:r>
              <a:rPr lang="da-DK" sz="1800" dirty="0" smtClean="0">
                <a:solidFill>
                  <a:srgbClr val="000000"/>
                </a:solidFill>
              </a:rPr>
              <a:t>rapporten: ”Kommunernes </a:t>
            </a:r>
            <a:r>
              <a:rPr lang="da-DK" sz="1800" dirty="0">
                <a:solidFill>
                  <a:srgbClr val="000000"/>
                </a:solidFill>
              </a:rPr>
              <a:t>brug af demografimodeller på ældreområdet. Kortlægning af brugen af demografimodeller i kommunernes budgetlægning på ældreområdet, budget 2020”.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 smtClean="0">
              <a:solidFill>
                <a:srgbClr val="000000"/>
              </a:solidFill>
            </a:endParaRPr>
          </a:p>
          <a:p>
            <a:pPr marL="285750" indent="-285750">
              <a:spcBef>
                <a:spcPts val="0"/>
              </a:spcBef>
            </a:pPr>
            <a:r>
              <a:rPr lang="da-DK" sz="1800" dirty="0"/>
              <a:t>Denne præsentation supplerer rapporten og </a:t>
            </a:r>
            <a:r>
              <a:rPr lang="da-DK" sz="1800" dirty="0" smtClean="0"/>
              <a:t>indeholder en kort introduktion til udvalgte hovedkonklusioner af undersøgelsen samt nogle spørgsmål til overvejelse i kommunerne.</a:t>
            </a: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3"/>
                </a:solidFill>
              </a:rPr>
              <a:t>Indledning</a:t>
            </a:r>
            <a:endParaRPr lang="da-DK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05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20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412776"/>
            <a:ext cx="10771434" cy="4608512"/>
          </a:xfrm>
          <a:ln>
            <a:solidFill>
              <a:schemeClr val="accent3"/>
            </a:solidFill>
          </a:ln>
        </p:spPr>
        <p:txBody>
          <a:bodyPr/>
          <a:lstStyle/>
          <a:p>
            <a:pPr marL="895350" indent="0">
              <a:buNone/>
            </a:pPr>
            <a:r>
              <a:rPr lang="da-DK" sz="1800" dirty="0" smtClean="0"/>
              <a:t>”Hvor stor en del af den forventede stigning/fald, som demografimodellen på ældreområdet beregnede, endte med at blive lagt ind i det endeligt vedtagne budget for 2020?”</a:t>
            </a:r>
          </a:p>
          <a:p>
            <a:endParaRPr lang="da-DK" sz="1800" dirty="0" smtClean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/>
          </a:p>
          <a:p>
            <a:endParaRPr lang="da-DK" sz="1800" dirty="0" smtClean="0"/>
          </a:p>
          <a:p>
            <a:pPr marL="0" indent="0">
              <a:buNone/>
            </a:pPr>
            <a:endParaRPr lang="da-DK" sz="1800" dirty="0"/>
          </a:p>
          <a:p>
            <a:endParaRPr lang="da-DK" sz="1800" dirty="0" smtClean="0"/>
          </a:p>
          <a:p>
            <a:r>
              <a:rPr lang="da-DK" sz="1800" dirty="0" smtClean="0"/>
              <a:t>Forskelle </a:t>
            </a:r>
            <a:r>
              <a:rPr lang="da-DK" sz="1800" dirty="0"/>
              <a:t>i budgetprocessen </a:t>
            </a:r>
            <a:r>
              <a:rPr lang="da-DK" sz="1800" dirty="0" smtClean="0"/>
              <a:t>(synlig blok/teknisk budgetoplæg) gør ikke den </a:t>
            </a:r>
            <a:r>
              <a:rPr lang="da-DK" sz="1800" dirty="0"/>
              <a:t>store forskel for, </a:t>
            </a:r>
            <a:r>
              <a:rPr lang="da-DK" sz="1800" dirty="0" smtClean="0"/>
              <a:t>i hvilken grad </a:t>
            </a:r>
            <a:r>
              <a:rPr lang="da-DK" sz="1800" dirty="0"/>
              <a:t>de beregnede økonomiske konsekvenser vedtages i budgettet</a:t>
            </a:r>
            <a:r>
              <a:rPr lang="da-DK" sz="1800" dirty="0" smtClean="0"/>
              <a:t>.</a:t>
            </a: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Demografimodeller i budgetprocessen:</a:t>
            </a:r>
            <a:br>
              <a:rPr lang="da-DK" altLang="da-DK" dirty="0" smtClean="0">
                <a:solidFill>
                  <a:schemeClr val="accent3"/>
                </a:solidFill>
              </a:rPr>
            </a:br>
            <a:r>
              <a:rPr lang="da-DK" altLang="da-DK" dirty="0" smtClean="0">
                <a:solidFill>
                  <a:schemeClr val="accent3"/>
                </a:solidFill>
              </a:rPr>
              <a:t>Hvor meget ender i det vedtagne budget?</a:t>
            </a: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4400" y="2216844"/>
            <a:ext cx="9772650" cy="3000375"/>
          </a:xfrm>
          <a:prstGeom prst="rect">
            <a:avLst/>
          </a:prstGeom>
        </p:spPr>
      </p:pic>
      <p:sp>
        <p:nvSpPr>
          <p:cNvPr id="7" name="Tekstfelt 6"/>
          <p:cNvSpPr txBox="1"/>
          <p:nvPr/>
        </p:nvSpPr>
        <p:spPr>
          <a:xfrm>
            <a:off x="1055440" y="1446692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solidFill>
                  <a:schemeClr val="accent1"/>
                </a:solidFill>
              </a:rPr>
              <a:t>?</a:t>
            </a:r>
            <a:endParaRPr lang="da-DK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88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21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412776"/>
            <a:ext cx="10771434" cy="3816424"/>
          </a:xfrm>
          <a:ln>
            <a:solidFill>
              <a:schemeClr val="accent3"/>
            </a:solidFill>
          </a:ln>
        </p:spPr>
        <p:txBody>
          <a:bodyPr/>
          <a:lstStyle/>
          <a:p>
            <a:pPr marL="714375" indent="0">
              <a:buNone/>
            </a:pPr>
            <a:r>
              <a:rPr lang="da-DK" sz="1800" dirty="0" smtClean="0"/>
              <a:t>”Forholder politikerne sig </a:t>
            </a:r>
            <a:r>
              <a:rPr lang="da-DK" sz="1800" dirty="0"/>
              <a:t>i </a:t>
            </a:r>
            <a:r>
              <a:rPr lang="da-DK" sz="1800" dirty="0" smtClean="0"/>
              <a:t>budgetprocessen </a:t>
            </a:r>
            <a:r>
              <a:rPr lang="da-DK" sz="1800" dirty="0"/>
              <a:t>til, hvor stor en del af den beregnede </a:t>
            </a:r>
            <a:r>
              <a:rPr lang="da-DK" sz="1800" dirty="0" smtClean="0"/>
              <a:t>stigning, der </a:t>
            </a:r>
            <a:r>
              <a:rPr lang="da-DK" sz="1800" dirty="0"/>
              <a:t>skal lægges ind i </a:t>
            </a:r>
            <a:r>
              <a:rPr lang="da-DK" sz="1800" dirty="0" smtClean="0"/>
              <a:t>budgettet på ældreområdet?”</a:t>
            </a:r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 smtClean="0"/>
          </a:p>
          <a:p>
            <a:endParaRPr lang="da-DK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sz="1800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Demografimodeller i budgetprocessen: </a:t>
            </a:r>
            <a:br>
              <a:rPr lang="da-DK" altLang="da-DK" dirty="0" smtClean="0">
                <a:solidFill>
                  <a:schemeClr val="accent3"/>
                </a:solidFill>
              </a:rPr>
            </a:br>
            <a:r>
              <a:rPr lang="da-DK" altLang="da-DK" dirty="0" smtClean="0">
                <a:solidFill>
                  <a:schemeClr val="accent3"/>
                </a:solidFill>
              </a:rPr>
              <a:t>Forholder politikerne sig til demografireguleringen?</a:t>
            </a: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463" y="2231430"/>
            <a:ext cx="9852077" cy="2548456"/>
          </a:xfrm>
          <a:prstGeom prst="rect">
            <a:avLst/>
          </a:prstGeom>
        </p:spPr>
      </p:pic>
      <p:sp>
        <p:nvSpPr>
          <p:cNvPr id="6" name="Tekstfelt 5"/>
          <p:cNvSpPr txBox="1"/>
          <p:nvPr/>
        </p:nvSpPr>
        <p:spPr>
          <a:xfrm>
            <a:off x="911423" y="1387744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solidFill>
                  <a:schemeClr val="accent1"/>
                </a:solidFill>
              </a:rPr>
              <a:t>?</a:t>
            </a:r>
            <a:endParaRPr lang="da-DK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7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22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340768"/>
            <a:ext cx="3702158" cy="1800200"/>
          </a:xfrm>
          <a:ln>
            <a:solidFill>
              <a:schemeClr val="accent3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da-DK" sz="1800" dirty="0" smtClean="0"/>
              <a:t>Hvordan træffes der efter budgetvedtagelsen beslutning om brug af de merudgifter/min-</a:t>
            </a:r>
            <a:r>
              <a:rPr lang="da-DK" sz="1800" dirty="0" err="1" smtClean="0"/>
              <a:t>dreudgifter</a:t>
            </a:r>
            <a:r>
              <a:rPr lang="da-DK" sz="1800" dirty="0" smtClean="0"/>
              <a:t>, der følger af demografireguleringen?</a:t>
            </a: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Udmøntning af demografiregulering efter budgetvedtagelse</a:t>
            </a:r>
            <a:endParaRPr lang="da-DK" dirty="0">
              <a:solidFill>
                <a:schemeClr val="accent3"/>
              </a:solidFill>
            </a:endParaRPr>
          </a:p>
        </p:txBody>
      </p:sp>
      <p:sp>
        <p:nvSpPr>
          <p:cNvPr id="7" name="Pladsholder til tekst 2"/>
          <p:cNvSpPr txBox="1">
            <a:spLocks/>
          </p:cNvSpPr>
          <p:nvPr/>
        </p:nvSpPr>
        <p:spPr bwMode="auto">
          <a:xfrm>
            <a:off x="551384" y="3893932"/>
            <a:ext cx="3702158" cy="1921833"/>
          </a:xfrm>
          <a:prstGeom prst="rect">
            <a:avLst/>
          </a:prstGeom>
          <a:noFill/>
          <a:ln>
            <a:solidFill>
              <a:schemeClr val="accent3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3887" indent="-34290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−"/>
              <a:defRPr sz="2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41400" indent="-28575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▪"/>
              <a:defRPr sz="20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60500" indent="-28575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▫"/>
              <a:defRPr sz="18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79600" indent="-28575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79650" indent="-22860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736850" indent="-22860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194050" indent="-22860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651250" indent="-22860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da-DK" sz="1800" kern="0" dirty="0" smtClean="0"/>
              <a:t>Udmøntning i kommuner, hvor økonomiske konsekvenser lægges ind i det teknisk-administrative budgetoplæg, hhv. kommuner, hvor økonomiske konsekvenser fremlægges som en synlig blok</a:t>
            </a:r>
            <a:endParaRPr lang="da-DK" sz="1600" kern="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da-DK" sz="1600" kern="0" dirty="0" smtClean="0">
              <a:solidFill>
                <a:srgbClr val="000000"/>
              </a:solidFill>
            </a:endParaRPr>
          </a:p>
          <a:p>
            <a:endParaRPr lang="da-DK" kern="0" dirty="0">
              <a:solidFill>
                <a:srgbClr val="000000"/>
              </a:solidFill>
            </a:endParaRP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1268760"/>
            <a:ext cx="6696744" cy="2417320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1824" y="3811423"/>
            <a:ext cx="6696744" cy="2086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15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23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268760"/>
            <a:ext cx="10771434" cy="4824536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Hvor stor en del udgør demografireguleringen af det samlede ældrebudget? Er det efter jeres mening det rigtige niveau?</a:t>
            </a:r>
          </a:p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Hvordan præsenteres demografimodellens beregnede økonomiske konsekvenser for politikerne? Er de lagt ind i det teknisk-administrative budgetoplæg, bliver de fremlagt som en</a:t>
            </a:r>
            <a:r>
              <a:rPr lang="da-DK" sz="2000" dirty="0"/>
              <a:t> synlig blok til politisk </a:t>
            </a:r>
            <a:r>
              <a:rPr lang="da-DK" sz="2000" dirty="0" smtClean="0"/>
              <a:t>behandling eller en kombination af de to? </a:t>
            </a:r>
            <a:r>
              <a:rPr lang="da-DK" sz="2000" dirty="0" smtClean="0">
                <a:solidFill>
                  <a:srgbClr val="000000"/>
                </a:solidFill>
              </a:rPr>
              <a:t>Skulle man gøre det anderledes?</a:t>
            </a:r>
          </a:p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Forholder politikerne sig </a:t>
            </a:r>
            <a:r>
              <a:rPr lang="da-DK" sz="2000" dirty="0" smtClean="0"/>
              <a:t>i passende omfang til </a:t>
            </a:r>
            <a:r>
              <a:rPr lang="da-DK" sz="2000" dirty="0" smtClean="0">
                <a:solidFill>
                  <a:srgbClr val="000000"/>
                </a:solidFill>
              </a:rPr>
              <a:t>demografireguleringen? Hvornår i budget-processen tager de stilling til demografiregulering – fx ved forårsseminar eller i efterårets budgetforhandlinger?</a:t>
            </a:r>
          </a:p>
          <a:p>
            <a:r>
              <a:rPr lang="da-DK" sz="2000" dirty="0" smtClean="0">
                <a:solidFill>
                  <a:srgbClr val="000000"/>
                </a:solidFill>
              </a:rPr>
              <a:t>Hvordan udmøntes demografimidlerne efter vedtagelsen af budgettet, dvs. h</a:t>
            </a:r>
            <a:r>
              <a:rPr lang="da-DK" sz="2000" dirty="0" smtClean="0"/>
              <a:t>vordan træffer man beslutning </a:t>
            </a:r>
            <a:r>
              <a:rPr lang="da-DK" sz="2000" dirty="0"/>
              <a:t>om </a:t>
            </a:r>
            <a:r>
              <a:rPr lang="da-DK" sz="2000" dirty="0" smtClean="0"/>
              <a:t>anvendelse </a:t>
            </a:r>
            <a:r>
              <a:rPr lang="da-DK" sz="2000" dirty="0"/>
              <a:t>af de </a:t>
            </a:r>
            <a:r>
              <a:rPr lang="da-DK" sz="2000" dirty="0" smtClean="0"/>
              <a:t>mer- eller </a:t>
            </a:r>
            <a:r>
              <a:rPr lang="da-DK" sz="2000" dirty="0" err="1" smtClean="0"/>
              <a:t>mindreudgifter</a:t>
            </a:r>
            <a:r>
              <a:rPr lang="da-DK" sz="2000" dirty="0"/>
              <a:t>, der følger af </a:t>
            </a:r>
            <a:r>
              <a:rPr lang="da-DK" sz="2000" dirty="0" smtClean="0"/>
              <a:t>demografi-reguleringen? Er det fx automatiseret i modellens beregninger, eller skal det godkendes politisk?</a:t>
            </a:r>
            <a:endParaRPr lang="da-DK" sz="1800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2"/>
                </a:solidFill>
              </a:rPr>
              <a:t>Spørgsmål til overvejelse i kommunerne – 4</a:t>
            </a:r>
            <a:endParaRPr lang="da-DK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49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24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052736"/>
            <a:ext cx="10771434" cy="5184576"/>
          </a:xfrm>
          <a:ln>
            <a:solidFill>
              <a:schemeClr val="accent3"/>
            </a:solidFill>
          </a:ln>
        </p:spPr>
        <p:txBody>
          <a:bodyPr/>
          <a:lstStyle/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pPr marL="1257300" indent="0">
              <a:buNone/>
            </a:pPr>
            <a:endParaRPr lang="da-DK" sz="1800" dirty="0" smtClean="0"/>
          </a:p>
          <a:p>
            <a:pPr marL="1257300" indent="0">
              <a:buNone/>
            </a:pPr>
            <a:r>
              <a:rPr lang="da-DK" sz="1800" dirty="0" smtClean="0"/>
              <a:t>”Hvor ofte gennemfører I et egentligt serviceeftersyn af demografimodellen på ældreområdet?”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Serviceeftersyn og udvikling af demografimodeller</a:t>
            </a:r>
            <a:endParaRPr lang="da-DK" dirty="0">
              <a:solidFill>
                <a:schemeClr val="accent3"/>
              </a:solidFill>
            </a:endParaRPr>
          </a:p>
        </p:txBody>
      </p:sp>
      <p:sp>
        <p:nvSpPr>
          <p:cNvPr id="6" name="Afrundet rektangel 5"/>
          <p:cNvSpPr/>
          <p:nvPr/>
        </p:nvSpPr>
        <p:spPr bwMode="auto">
          <a:xfrm>
            <a:off x="788528" y="1173267"/>
            <a:ext cx="10348031" cy="1391637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da-DK" sz="1800" b="1" dirty="0">
                <a:solidFill>
                  <a:srgbClr val="000000"/>
                </a:solidFill>
                <a:latin typeface="+mn-lt"/>
              </a:rPr>
              <a:t>Et serviceeftersyn </a:t>
            </a:r>
            <a:r>
              <a:rPr lang="da-DK" sz="1800" dirty="0">
                <a:solidFill>
                  <a:srgbClr val="000000"/>
                </a:solidFill>
                <a:latin typeface="+mn-lt"/>
              </a:rPr>
              <a:t>indebærer muligheden for en revidering af demografimodellen og ligger ud over mindre justeringer og løbende genberegninger. </a:t>
            </a:r>
            <a:endParaRPr lang="da-DK" sz="1800" dirty="0" smtClean="0">
              <a:solidFill>
                <a:srgbClr val="000000"/>
              </a:solidFill>
              <a:latin typeface="+mn-lt"/>
            </a:endParaRPr>
          </a:p>
          <a:p>
            <a:pPr marL="0" indent="0">
              <a:buNone/>
            </a:pPr>
            <a:r>
              <a:rPr lang="da-DK" sz="1800" dirty="0" smtClean="0">
                <a:solidFill>
                  <a:srgbClr val="000000"/>
                </a:solidFill>
                <a:latin typeface="+mn-lt"/>
              </a:rPr>
              <a:t>Et </a:t>
            </a:r>
            <a:r>
              <a:rPr lang="da-DK" sz="1800" dirty="0">
                <a:solidFill>
                  <a:srgbClr val="000000"/>
                </a:solidFill>
                <a:latin typeface="+mn-lt"/>
              </a:rPr>
              <a:t>serviceeftersyn kan fx indebære en revurdering af, hvilke delområder modellen omfatter, modellens opbygning, eller hvordan der korrigeres for ændringer i befolkningens levetid.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8053" y="3435882"/>
            <a:ext cx="9308979" cy="2736304"/>
          </a:xfrm>
          <a:prstGeom prst="rect">
            <a:avLst/>
          </a:prstGeom>
        </p:spPr>
      </p:pic>
      <p:sp>
        <p:nvSpPr>
          <p:cNvPr id="7" name="Tekstfelt 6"/>
          <p:cNvSpPr txBox="1"/>
          <p:nvPr/>
        </p:nvSpPr>
        <p:spPr>
          <a:xfrm>
            <a:off x="1415480" y="2851107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solidFill>
                  <a:schemeClr val="accent1"/>
                </a:solidFill>
              </a:rPr>
              <a:t>?</a:t>
            </a:r>
            <a:endParaRPr lang="da-DK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21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25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858542"/>
            <a:ext cx="10771434" cy="5460032"/>
          </a:xfrm>
          <a:ln>
            <a:solidFill>
              <a:schemeClr val="accent3"/>
            </a:solidFill>
          </a:ln>
        </p:spPr>
        <p:txBody>
          <a:bodyPr/>
          <a:lstStyle/>
          <a:p>
            <a:pPr marL="1704975" indent="0">
              <a:buNone/>
            </a:pPr>
            <a:r>
              <a:rPr lang="da-DK" sz="1800" dirty="0" smtClean="0"/>
              <a:t>”Hvad er processen i forbindelse med serviceeftersyn af demografimodellen på ældreområdet?”</a:t>
            </a:r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endParaRPr lang="da-DK" sz="1800" dirty="0" smtClean="0"/>
          </a:p>
          <a:p>
            <a:endParaRPr lang="da-DK" sz="1800" dirty="0" smtClean="0"/>
          </a:p>
          <a:p>
            <a:r>
              <a:rPr lang="da-DK" sz="1800" dirty="0" smtClean="0"/>
              <a:t>I </a:t>
            </a:r>
            <a:r>
              <a:rPr lang="da-DK" sz="1800" dirty="0"/>
              <a:t>flere kommuner skal en revideret demografimodel godkendes i to eller tre af de </a:t>
            </a:r>
            <a:r>
              <a:rPr lang="da-DK" sz="1800" dirty="0" smtClean="0"/>
              <a:t>nævnte </a:t>
            </a:r>
            <a:r>
              <a:rPr lang="da-DK" sz="1800" dirty="0"/>
              <a:t>politiske </a:t>
            </a:r>
            <a:r>
              <a:rPr lang="da-DK" sz="1800" dirty="0" smtClean="0"/>
              <a:t>instanser (kommunalbestyrelse, økonomiudvalg og fagudvalg). </a:t>
            </a:r>
          </a:p>
          <a:p>
            <a:r>
              <a:rPr lang="da-DK" sz="1800" dirty="0" smtClean="0"/>
              <a:t>Flere </a:t>
            </a:r>
            <a:r>
              <a:rPr lang="da-DK" sz="1800" dirty="0"/>
              <a:t>af </a:t>
            </a:r>
            <a:r>
              <a:rPr lang="da-DK" sz="1800" dirty="0" smtClean="0"/>
              <a:t>de kommuner, hvor revideringen af demografimodellen foregår rent administrativt, </a:t>
            </a:r>
            <a:r>
              <a:rPr lang="da-DK" sz="1800" dirty="0"/>
              <a:t>bemærker </a:t>
            </a:r>
            <a:r>
              <a:rPr lang="da-DK" sz="1800" dirty="0" smtClean="0"/>
              <a:t>enten</a:t>
            </a:r>
            <a:r>
              <a:rPr lang="da-DK" sz="1800" dirty="0"/>
              <a:t>, at ændringer i modellen behandles politisk i budgetprocessen, eller at større ændringer i modellen skal godkendes politisk</a:t>
            </a:r>
            <a:r>
              <a:rPr lang="da-DK" sz="1800" dirty="0" smtClean="0"/>
              <a:t>.</a:t>
            </a:r>
            <a:endParaRPr lang="da-DK" sz="1800" dirty="0" smtClean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Serviceeftersyn og udvikling af demografimodeller</a:t>
            </a:r>
            <a:endParaRPr lang="da-DK" dirty="0">
              <a:solidFill>
                <a:schemeClr val="accent3"/>
              </a:solidFill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1972238" y="80021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/>
                </a:solidFill>
              </a:rPr>
              <a:t>?</a:t>
            </a:r>
            <a:endParaRPr lang="da-DK" b="1" dirty="0">
              <a:solidFill>
                <a:schemeClr val="accent1"/>
              </a:solidFill>
            </a:endParaRP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2278" y="1556792"/>
            <a:ext cx="7989583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55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26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484784"/>
            <a:ext cx="3456384" cy="4176464"/>
          </a:xfrm>
          <a:ln>
            <a:solidFill>
              <a:schemeClr val="accent3"/>
            </a:solidFill>
          </a:ln>
        </p:spPr>
        <p:txBody>
          <a:bodyPr/>
          <a:lstStyle/>
          <a:p>
            <a:endParaRPr lang="da-DK" sz="1800" dirty="0" smtClean="0"/>
          </a:p>
          <a:p>
            <a:r>
              <a:rPr lang="da-DK" sz="1800" dirty="0" smtClean="0"/>
              <a:t>40 kommuner har gennem-ført mindst ét </a:t>
            </a:r>
            <a:r>
              <a:rPr lang="da-DK" sz="1800" dirty="0" err="1" smtClean="0"/>
              <a:t>serviceefter-syn</a:t>
            </a:r>
            <a:r>
              <a:rPr lang="da-DK" sz="1800" dirty="0" smtClean="0"/>
              <a:t> af deres model i perioden 2017-2019</a:t>
            </a:r>
          </a:p>
          <a:p>
            <a:r>
              <a:rPr lang="da-DK" sz="1800" dirty="0" smtClean="0"/>
              <a:t>I 31 kommuner har </a:t>
            </a:r>
            <a:r>
              <a:rPr lang="da-DK" sz="1800" dirty="0" err="1" smtClean="0"/>
              <a:t>service-eftersynet</a:t>
            </a:r>
            <a:r>
              <a:rPr lang="da-DK" sz="1800" dirty="0" smtClean="0"/>
              <a:t> medført </a:t>
            </a:r>
            <a:r>
              <a:rPr lang="da-DK" sz="1800" dirty="0" err="1" smtClean="0"/>
              <a:t>ændring-er</a:t>
            </a:r>
            <a:r>
              <a:rPr lang="da-DK" sz="1800" dirty="0" smtClean="0"/>
              <a:t> af demografimodellen</a:t>
            </a:r>
          </a:p>
          <a:p>
            <a:r>
              <a:rPr lang="da-DK" sz="1800" dirty="0" smtClean="0"/>
              <a:t>Figuren viser kommunernes svar på, hvilke ændringer det drejer sig om.</a:t>
            </a:r>
            <a:endParaRPr lang="da-DK" sz="1800" dirty="0" smtClean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Serviceeftersyn og udvikling af demografimodeller</a:t>
            </a: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0829" y="1484784"/>
            <a:ext cx="7685811" cy="4400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10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27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412776"/>
            <a:ext cx="10771434" cy="4608512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Hvor ofte er der behov for et egentligt serviceeftersyn af kommunens demografimodel? Skal der fx </a:t>
            </a:r>
            <a:r>
              <a:rPr lang="da-DK" sz="2000" dirty="0">
                <a:solidFill>
                  <a:srgbClr val="000000"/>
                </a:solidFill>
              </a:rPr>
              <a:t>laves serviceeftersyn med et fast </a:t>
            </a:r>
            <a:r>
              <a:rPr lang="da-DK" sz="2000" dirty="0" smtClean="0">
                <a:solidFill>
                  <a:srgbClr val="000000"/>
                </a:solidFill>
              </a:rPr>
              <a:t>interval </a:t>
            </a:r>
            <a:r>
              <a:rPr lang="da-DK" sz="2000" dirty="0">
                <a:solidFill>
                  <a:srgbClr val="000000"/>
                </a:solidFill>
              </a:rPr>
              <a:t>eller efter en konkret vurdering? </a:t>
            </a:r>
            <a:endParaRPr lang="da-DK" sz="2000" dirty="0" smtClean="0">
              <a:solidFill>
                <a:srgbClr val="000000"/>
              </a:solidFill>
            </a:endParaRPr>
          </a:p>
          <a:p>
            <a:r>
              <a:rPr lang="da-DK" sz="2000" dirty="0">
                <a:solidFill>
                  <a:srgbClr val="000000"/>
                </a:solidFill>
              </a:rPr>
              <a:t>Hvem godkender en </a:t>
            </a:r>
            <a:r>
              <a:rPr lang="da-DK" sz="2000" dirty="0" smtClean="0">
                <a:solidFill>
                  <a:srgbClr val="000000"/>
                </a:solidFill>
              </a:rPr>
              <a:t>evt. revideret demografimodel efter et serviceeftersyn? Sker revideringen rent administrativt, eller skal den reviderede model godkendes politisk? Er den nuværende proces hensigtsmæssig?</a:t>
            </a:r>
            <a:endParaRPr lang="da-DK" sz="2000" dirty="0">
              <a:solidFill>
                <a:srgbClr val="000000"/>
              </a:solidFill>
            </a:endParaRPr>
          </a:p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Hvilke overvejelser er det væsentligt at have i forbindelse med serviceeftersyn af demografimodellen på ældreområdet? For eksempel overvejelser om ændringer i:</a:t>
            </a:r>
          </a:p>
          <a:p>
            <a:pPr lvl="1"/>
            <a:r>
              <a:rPr lang="da-DK" sz="1800" dirty="0" smtClean="0">
                <a:solidFill>
                  <a:srgbClr val="000000"/>
                </a:solidFill>
              </a:rPr>
              <a:t>modellens grundlæggende opbygning</a:t>
            </a:r>
          </a:p>
          <a:p>
            <a:pPr lvl="1"/>
            <a:r>
              <a:rPr lang="da-DK" sz="1800" dirty="0" smtClean="0">
                <a:solidFill>
                  <a:srgbClr val="000000"/>
                </a:solidFill>
              </a:rPr>
              <a:t>hvilke delområder og udgiftstyper der er omfattet af modellen</a:t>
            </a:r>
          </a:p>
          <a:p>
            <a:pPr lvl="1"/>
            <a:r>
              <a:rPr lang="da-DK" sz="1800" dirty="0" smtClean="0">
                <a:solidFill>
                  <a:srgbClr val="000000"/>
                </a:solidFill>
              </a:rPr>
              <a:t>hvilke aldersgrupper og -intervaller der skal indgå i modellen</a:t>
            </a:r>
          </a:p>
          <a:p>
            <a:pPr lvl="1"/>
            <a:r>
              <a:rPr lang="da-DK" sz="1800" dirty="0" smtClean="0">
                <a:solidFill>
                  <a:srgbClr val="000000"/>
                </a:solidFill>
              </a:rPr>
              <a:t>konkrete beregningsmetoder for fx enhedsbeløb</a:t>
            </a:r>
          </a:p>
          <a:p>
            <a:pPr lvl="1"/>
            <a:r>
              <a:rPr lang="da-DK" sz="1800" dirty="0" smtClean="0">
                <a:solidFill>
                  <a:srgbClr val="000000"/>
                </a:solidFill>
              </a:rPr>
              <a:t>hvordan modellen korrigerer for effekten af fx sund aldring eller socioøkonomiske forhold.</a:t>
            </a:r>
            <a:endParaRPr lang="da-DK" sz="1800" dirty="0">
              <a:solidFill>
                <a:srgbClr val="000000"/>
              </a:solidFill>
            </a:endParaRPr>
          </a:p>
          <a:p>
            <a:pPr lvl="0"/>
            <a:endParaRPr lang="da-DK" sz="2000" dirty="0" smtClean="0"/>
          </a:p>
          <a:p>
            <a:pPr lvl="0"/>
            <a:endParaRPr lang="da-DK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2"/>
                </a:solidFill>
              </a:rPr>
              <a:t>Spørgsmål til overvejelse i kommunerne – 5</a:t>
            </a:r>
            <a:endParaRPr lang="da-DK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1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3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196752"/>
            <a:ext cx="10771434" cy="4608512"/>
          </a:xfrm>
          <a:ln>
            <a:solidFill>
              <a:schemeClr val="accent3"/>
            </a:solidFill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8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55600" algn="l"/>
              </a:tabLst>
            </a:pPr>
            <a:r>
              <a:rPr lang="da-DK" sz="1800" dirty="0" smtClean="0"/>
              <a:t>     	”Blev </a:t>
            </a:r>
            <a:r>
              <a:rPr lang="da-DK" sz="1800" dirty="0"/>
              <a:t>der anvendt en demografimodel på ældreområdet i din kommune i forbindelse med </a:t>
            </a:r>
            <a:r>
              <a:rPr lang="da-DK" sz="1800" dirty="0" smtClean="0"/>
              <a:t>	budget 2020?”</a:t>
            </a:r>
            <a:r>
              <a:rPr lang="da-DK" sz="1800" i="1" dirty="0"/>
              <a:t> [sammenholdt med næsten tilsvarende spørgsmål fra en tidligere </a:t>
            </a:r>
            <a:r>
              <a:rPr lang="da-DK" sz="1800" i="1" dirty="0" smtClean="0"/>
              <a:t>VIVE-	undersøgelse 	om </a:t>
            </a:r>
            <a:r>
              <a:rPr lang="da-DK" sz="1800" i="1" dirty="0"/>
              <a:t>budget 2013]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8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3"/>
                </a:solidFill>
              </a:rPr>
              <a:t>Udbredelse af demografimodeller på ældreområdet</a:t>
            </a: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517" y="2564904"/>
            <a:ext cx="10513168" cy="2696965"/>
          </a:xfrm>
          <a:prstGeom prst="rect">
            <a:avLst/>
          </a:prstGeom>
        </p:spPr>
      </p:pic>
      <p:sp>
        <p:nvSpPr>
          <p:cNvPr id="5" name="Tekstfelt 4"/>
          <p:cNvSpPr txBox="1"/>
          <p:nvPr/>
        </p:nvSpPr>
        <p:spPr>
          <a:xfrm>
            <a:off x="573560" y="1419163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/>
                </a:solidFill>
              </a:rPr>
              <a:t>?</a:t>
            </a:r>
            <a:endParaRPr lang="da-DK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61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4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268760"/>
            <a:ext cx="10771434" cy="4896544"/>
          </a:xfrm>
          <a:ln>
            <a:solidFill>
              <a:schemeClr val="accent3"/>
            </a:solidFill>
          </a:ln>
        </p:spPr>
        <p:txBody>
          <a:bodyPr/>
          <a:lstStyle/>
          <a:p>
            <a:pPr lvl="0"/>
            <a:r>
              <a:rPr lang="da-DK" sz="1800" dirty="0"/>
              <a:t>Over </a:t>
            </a:r>
            <a:r>
              <a:rPr lang="da-DK" sz="1800" dirty="0" smtClean="0"/>
              <a:t>halvdelen af de </a:t>
            </a:r>
            <a:r>
              <a:rPr lang="da-DK" sz="1800" dirty="0"/>
              <a:t>13 </a:t>
            </a:r>
            <a:r>
              <a:rPr lang="da-DK" sz="1800" dirty="0" smtClean="0"/>
              <a:t>svarkommuner, der </a:t>
            </a:r>
            <a:r>
              <a:rPr lang="da-DK" sz="1800" b="1" dirty="0" smtClean="0"/>
              <a:t>ikke </a:t>
            </a:r>
            <a:r>
              <a:rPr lang="da-DK" sz="1800" dirty="0" smtClean="0"/>
              <a:t>anvendte en </a:t>
            </a:r>
            <a:r>
              <a:rPr lang="da-DK" sz="1800" dirty="0"/>
              <a:t>demografimodel ved budgetlægningen i </a:t>
            </a:r>
            <a:r>
              <a:rPr lang="da-DK" sz="1800" dirty="0" smtClean="0"/>
              <a:t>2020 har </a:t>
            </a:r>
            <a:r>
              <a:rPr lang="da-DK" sz="1800" dirty="0"/>
              <a:t>i budgettet taget hensyn til den demografiske udvikling på anden vis. </a:t>
            </a:r>
            <a:endParaRPr lang="da-DK" sz="1800" dirty="0" smtClean="0"/>
          </a:p>
          <a:p>
            <a:pPr lvl="0"/>
            <a:r>
              <a:rPr lang="da-DK" sz="1800" dirty="0" smtClean="0"/>
              <a:t>Nogle </a:t>
            </a:r>
            <a:r>
              <a:rPr lang="da-DK" sz="1800" dirty="0"/>
              <a:t>kommuner har afsat en </a:t>
            </a:r>
            <a:r>
              <a:rPr lang="da-DK" sz="1800" dirty="0" smtClean="0"/>
              <a:t>demografipulje, andre har </a:t>
            </a:r>
            <a:r>
              <a:rPr lang="da-DK" sz="1800" dirty="0"/>
              <a:t>øget ældreområdets budget på baggrund af en konkret vurdering af de økonomiske konsekvenser af et stigende antal ældre</a:t>
            </a:r>
            <a:r>
              <a:rPr lang="da-DK" sz="1800" dirty="0" smtClean="0"/>
              <a:t>.</a:t>
            </a:r>
            <a:endParaRPr lang="da-DK" sz="1800" dirty="0"/>
          </a:p>
          <a:p>
            <a:pPr lvl="0"/>
            <a:r>
              <a:rPr lang="da-DK" sz="1800" dirty="0" smtClean="0"/>
              <a:t>Flere kommuner har også overvejet at indføre eller genindføre en demografimodel (se figur)</a:t>
            </a:r>
          </a:p>
          <a:p>
            <a:pPr marL="0" lvl="0" indent="0">
              <a:buNone/>
            </a:pPr>
            <a:r>
              <a:rPr lang="da-DK" sz="1800" dirty="0"/>
              <a:t>	</a:t>
            </a:r>
            <a:endParaRPr lang="da-DK" sz="1800" dirty="0" smtClean="0"/>
          </a:p>
          <a:p>
            <a:pPr marL="825500" indent="0" defTabSz="893763">
              <a:buNone/>
            </a:pPr>
            <a:r>
              <a:rPr lang="da-DK" sz="1800" dirty="0" smtClean="0"/>
              <a:t>”Har I haft overvejelser om at (gen)indføre en demografimodel på ældreområdet?”</a:t>
            </a:r>
          </a:p>
          <a:p>
            <a:pPr marL="0" lvl="0" indent="0">
              <a:buNone/>
            </a:pPr>
            <a:endParaRPr lang="da-DK" sz="1800" dirty="0" smtClean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>
                <a:solidFill>
                  <a:schemeClr val="accent3"/>
                </a:solidFill>
              </a:rPr>
              <a:t>Hvis man ikke har en demografimodel…</a:t>
            </a:r>
          </a:p>
        </p:txBody>
      </p:sp>
      <p:sp>
        <p:nvSpPr>
          <p:cNvPr id="6" name="Tekstfelt 5"/>
          <p:cNvSpPr txBox="1"/>
          <p:nvPr/>
        </p:nvSpPr>
        <p:spPr>
          <a:xfrm>
            <a:off x="1127448" y="318335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/>
                </a:solidFill>
              </a:rPr>
              <a:t>?</a:t>
            </a:r>
            <a:endParaRPr lang="da-DK" b="1" dirty="0">
              <a:solidFill>
                <a:schemeClr val="accent1"/>
              </a:solidFill>
            </a:endParaRP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504" y="3718545"/>
            <a:ext cx="7988087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5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196752"/>
            <a:ext cx="10771434" cy="4752528"/>
          </a:xfrm>
          <a:ln>
            <a:solidFill>
              <a:schemeClr val="accent3"/>
            </a:solidFill>
          </a:ln>
        </p:spPr>
        <p:txBody>
          <a:bodyPr/>
          <a:lstStyle/>
          <a:p>
            <a:pPr lvl="0"/>
            <a:endParaRPr lang="da-DK" sz="2000" dirty="0" smtClean="0"/>
          </a:p>
          <a:p>
            <a:pPr marL="628650" lvl="0" indent="0">
              <a:buNone/>
            </a:pPr>
            <a:r>
              <a:rPr lang="da-DK" sz="1800" dirty="0" smtClean="0"/>
              <a:t>”Er det kommunalbestyrelsen, økonomiudvalget eller fagudvalget, der skal </a:t>
            </a:r>
            <a:r>
              <a:rPr lang="da-DK" sz="1800" dirty="0"/>
              <a:t>godkende demografimodellens grundlæggende principper og </a:t>
            </a:r>
            <a:r>
              <a:rPr lang="da-DK" sz="1800" dirty="0" smtClean="0"/>
              <a:t>beregningsmetoder?”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3"/>
                </a:solidFill>
              </a:rPr>
              <a:t>Politisk forankring</a:t>
            </a: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99" y="2492896"/>
            <a:ext cx="10156603" cy="2685475"/>
          </a:xfrm>
          <a:prstGeom prst="rect">
            <a:avLst/>
          </a:prstGeom>
        </p:spPr>
      </p:pic>
      <p:sp>
        <p:nvSpPr>
          <p:cNvPr id="8" name="Tekstfelt 7"/>
          <p:cNvSpPr txBox="1"/>
          <p:nvPr/>
        </p:nvSpPr>
        <p:spPr>
          <a:xfrm>
            <a:off x="887449" y="1539751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/>
                </a:solidFill>
              </a:rPr>
              <a:t>?</a:t>
            </a:r>
            <a:endParaRPr lang="da-DK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19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6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955018"/>
            <a:ext cx="10771434" cy="4850246"/>
          </a:xfrm>
          <a:ln>
            <a:solidFill>
              <a:schemeClr val="accent3"/>
            </a:solidFill>
          </a:ln>
        </p:spPr>
        <p:txBody>
          <a:bodyPr/>
          <a:lstStyle/>
          <a:p>
            <a:pPr marL="809625" lvl="0" indent="0">
              <a:buNone/>
            </a:pPr>
            <a:r>
              <a:rPr lang="da-DK" sz="1800" dirty="0"/>
              <a:t/>
            </a:r>
            <a:br>
              <a:rPr lang="da-DK" sz="1800" dirty="0"/>
            </a:br>
            <a:r>
              <a:rPr lang="da-DK" sz="1800" dirty="0" smtClean="0"/>
              <a:t>”Hvor i kommunen ligger det primære </a:t>
            </a:r>
            <a:r>
              <a:rPr lang="da-DK" sz="1800" dirty="0"/>
              <a:t>ansvar for demografimodellen på ældreområdet, herunder ansvaret for de konkrete beregninger af budgetændringer som følge af demografiske </a:t>
            </a:r>
            <a:r>
              <a:rPr lang="da-DK" sz="1800" dirty="0" smtClean="0"/>
              <a:t>ændringer?”</a:t>
            </a:r>
          </a:p>
          <a:p>
            <a:pPr lvl="0"/>
            <a:endParaRPr lang="da-DK" sz="2000" dirty="0"/>
          </a:p>
          <a:p>
            <a:pPr lvl="0"/>
            <a:endParaRPr lang="da-DK" sz="2000" dirty="0" smtClean="0"/>
          </a:p>
          <a:p>
            <a:pPr lvl="0"/>
            <a:endParaRPr lang="da-DK" sz="2000" dirty="0"/>
          </a:p>
          <a:p>
            <a:pPr lvl="0"/>
            <a:endParaRPr lang="da-DK" sz="2000" dirty="0" smtClean="0"/>
          </a:p>
          <a:p>
            <a:pPr lvl="0"/>
            <a:endParaRPr lang="da-DK" sz="2000" dirty="0"/>
          </a:p>
          <a:p>
            <a:pPr lvl="0"/>
            <a:endParaRPr lang="da-DK" sz="2000" dirty="0" smtClean="0"/>
          </a:p>
          <a:p>
            <a:endParaRPr lang="da-DK" sz="2000" dirty="0" smtClean="0"/>
          </a:p>
          <a:p>
            <a:r>
              <a:rPr lang="da-DK" sz="1800" dirty="0" smtClean="0"/>
              <a:t>Uanset</a:t>
            </a:r>
            <a:r>
              <a:rPr lang="da-DK" sz="1800" dirty="0"/>
              <a:t>, hvor det primære </a:t>
            </a:r>
            <a:r>
              <a:rPr lang="da-DK" sz="1800" dirty="0" smtClean="0"/>
              <a:t>administrative ansvar </a:t>
            </a:r>
            <a:r>
              <a:rPr lang="da-DK" sz="1800" dirty="0"/>
              <a:t>for modellen ligger, fremhæver flere kommuner, at der er et samarbejde mellem økonomi- og sektorforvaltning om modellen.</a:t>
            </a:r>
            <a:endParaRPr lang="da-DK" sz="1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3"/>
                </a:solidFill>
              </a:rPr>
              <a:t>Administrativ forankring</a:t>
            </a: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8814" y="2276872"/>
            <a:ext cx="9376574" cy="2396852"/>
          </a:xfrm>
          <a:prstGeom prst="rect">
            <a:avLst/>
          </a:prstGeom>
        </p:spPr>
      </p:pic>
      <p:sp>
        <p:nvSpPr>
          <p:cNvPr id="7" name="Tekstfelt 6"/>
          <p:cNvSpPr txBox="1"/>
          <p:nvPr/>
        </p:nvSpPr>
        <p:spPr>
          <a:xfrm>
            <a:off x="1068794" y="1243050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/>
                </a:solidFill>
              </a:rPr>
              <a:t>?</a:t>
            </a:r>
            <a:endParaRPr lang="da-DK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0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7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196752"/>
            <a:ext cx="10771434" cy="4752528"/>
          </a:xfrm>
          <a:ln>
            <a:solidFill>
              <a:schemeClr val="accent2"/>
            </a:solidFill>
          </a:ln>
        </p:spPr>
        <p:txBody>
          <a:bodyPr/>
          <a:lstStyle/>
          <a:p>
            <a:pPr lvl="0"/>
            <a:r>
              <a:rPr lang="da-DK" sz="2000" dirty="0" smtClean="0"/>
              <a:t>Skal kommunen (evt. fortsat) anvende en demografimodel i budgetlægningen, eller skal man evt. i </a:t>
            </a:r>
            <a:r>
              <a:rPr lang="da-DK" sz="2000" dirty="0"/>
              <a:t>budgettet </a:t>
            </a:r>
            <a:r>
              <a:rPr lang="da-DK" sz="2000" dirty="0" smtClean="0"/>
              <a:t>tage hensyn </a:t>
            </a:r>
            <a:r>
              <a:rPr lang="da-DK" sz="2000" dirty="0"/>
              <a:t>til den demografiske udvikling på anden </a:t>
            </a:r>
            <a:r>
              <a:rPr lang="da-DK" sz="2000" dirty="0" smtClean="0"/>
              <a:t>vis?</a:t>
            </a:r>
          </a:p>
          <a:p>
            <a:pPr lvl="0"/>
            <a:endParaRPr lang="da-DK" sz="2000" dirty="0" smtClean="0"/>
          </a:p>
          <a:p>
            <a:pPr lvl="0"/>
            <a:r>
              <a:rPr lang="da-DK" sz="2000" dirty="0" smtClean="0"/>
              <a:t>På hvilket niveau skal der politisk tages stilling til demografimodellens grundlæggende principper og beregningsmetoder?</a:t>
            </a:r>
          </a:p>
          <a:p>
            <a:pPr lvl="0"/>
            <a:endParaRPr lang="da-DK" sz="2000" dirty="0" smtClean="0"/>
          </a:p>
          <a:p>
            <a:pPr lvl="0"/>
            <a:r>
              <a:rPr lang="da-DK" sz="2000" dirty="0" smtClean="0"/>
              <a:t>Hvor i kommunen er det bedst at lægge det administrative ansvar </a:t>
            </a:r>
            <a:r>
              <a:rPr lang="da-DK" sz="2000" dirty="0"/>
              <a:t>for demografimodellen på ældreområdet, herunder ansvaret for de konkrete beregninger af budgetændringer som følge af demografiske </a:t>
            </a:r>
            <a:r>
              <a:rPr lang="da-DK" sz="2000" dirty="0" smtClean="0"/>
              <a:t>ændringer?</a:t>
            </a:r>
          </a:p>
          <a:p>
            <a:pPr lvl="0"/>
            <a:endParaRPr lang="da-DK" sz="2000" dirty="0" smtClean="0"/>
          </a:p>
          <a:p>
            <a:pPr lvl="0"/>
            <a:r>
              <a:rPr lang="da-DK" sz="2000" dirty="0" smtClean="0">
                <a:solidFill>
                  <a:srgbClr val="000000"/>
                </a:solidFill>
              </a:rPr>
              <a:t>Hvordan skal samarbejdet om demografimodellen være mellem en central økonomiforvalt-</a:t>
            </a:r>
            <a:r>
              <a:rPr lang="da-DK" sz="2000" dirty="0" err="1" smtClean="0">
                <a:solidFill>
                  <a:srgbClr val="000000"/>
                </a:solidFill>
              </a:rPr>
              <a:t>ning</a:t>
            </a:r>
            <a:r>
              <a:rPr lang="da-DK" sz="2000" dirty="0" smtClean="0">
                <a:solidFill>
                  <a:srgbClr val="000000"/>
                </a:solidFill>
              </a:rPr>
              <a:t> og fagforvaltningen?</a:t>
            </a: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dirty="0" smtClean="0">
                <a:solidFill>
                  <a:schemeClr val="accent2"/>
                </a:solidFill>
              </a:rPr>
              <a:t>Spørgsmål til overvejelse i kommunerne </a:t>
            </a:r>
            <a:r>
              <a:rPr lang="da-DK" dirty="0">
                <a:solidFill>
                  <a:schemeClr val="accent2"/>
                </a:solidFill>
              </a:rPr>
              <a:t>– </a:t>
            </a:r>
            <a:r>
              <a:rPr lang="da-DK" dirty="0" smtClean="0">
                <a:solidFill>
                  <a:schemeClr val="accent2"/>
                </a:solidFill>
              </a:rPr>
              <a:t>1</a:t>
            </a:r>
            <a:endParaRPr lang="da-DK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71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8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4" y="1196752"/>
            <a:ext cx="2952328" cy="4752528"/>
          </a:xfrm>
          <a:ln>
            <a:solidFill>
              <a:schemeClr val="accent3"/>
            </a:solidFill>
          </a:ln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a-DK" sz="1800" dirty="0" smtClean="0">
                <a:solidFill>
                  <a:srgbClr val="000000"/>
                </a:solidFill>
              </a:rPr>
              <a:t>    ”Hvilke delområder er omfattet af en demografimodel på ældreområdet i din kommune?”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a-DK" sz="1800" dirty="0" smtClean="0">
                <a:solidFill>
                  <a:srgbClr val="000000"/>
                </a:solidFill>
              </a:rPr>
              <a:t>Budget 2020 hhv. budget 2013 (jf. tidligere undersøgelse)</a:t>
            </a:r>
            <a:endParaRPr lang="da-DK" sz="18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da-DK" sz="160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600" dirty="0">
              <a:solidFill>
                <a:srgbClr val="000000"/>
              </a:solidFill>
            </a:endParaRPr>
          </a:p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Delområder omfattet af demografimodellerne</a:t>
            </a:r>
            <a:r>
              <a:rPr lang="da-DK" altLang="da-DK" dirty="0"/>
              <a:t/>
            </a:r>
            <a:br>
              <a:rPr lang="da-DK" altLang="da-DK" dirty="0"/>
            </a:br>
            <a:endParaRPr lang="da-DK" dirty="0">
              <a:solidFill>
                <a:schemeClr val="accent3"/>
              </a:solidFill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7728" y="1196752"/>
            <a:ext cx="7991475" cy="4905375"/>
          </a:xfrm>
          <a:prstGeom prst="rect">
            <a:avLst/>
          </a:prstGeom>
        </p:spPr>
      </p:pic>
      <p:sp>
        <p:nvSpPr>
          <p:cNvPr id="7" name="Tekstfelt 6"/>
          <p:cNvSpPr txBox="1"/>
          <p:nvPr/>
        </p:nvSpPr>
        <p:spPr>
          <a:xfrm>
            <a:off x="574515" y="141277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/>
                </a:solidFill>
              </a:rPr>
              <a:t>?</a:t>
            </a:r>
            <a:endParaRPr lang="da-DK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74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19AF9-0D16-4EB8-9DB4-759EB1ED82E7}" type="slidenum">
              <a:rPr lang="da-DK" altLang="da-DK" sz="800"/>
              <a:t>9</a:t>
            </a:fld>
            <a:endParaRPr lang="da-DK" alt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sz="quarter" idx="11"/>
          </p:nvPr>
        </p:nvSpPr>
        <p:spPr>
          <a:xfrm>
            <a:off x="551385" y="1124744"/>
            <a:ext cx="3240360" cy="4896544"/>
          </a:xfrm>
          <a:ln>
            <a:solidFill>
              <a:schemeClr val="accent3"/>
            </a:solidFill>
          </a:ln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a-DK" sz="1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a-DK" sz="1800" dirty="0" smtClean="0">
                <a:solidFill>
                  <a:srgbClr val="000000"/>
                </a:solidFill>
              </a:rPr>
              <a:t>    ”Hvilke udgiftstyper er omfattet af demografimodellen på ældreområdet i din kommune?”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51384" y="318891"/>
            <a:ext cx="9990566" cy="576064"/>
          </a:xfrm>
        </p:spPr>
        <p:txBody>
          <a:bodyPr/>
          <a:lstStyle/>
          <a:p>
            <a:r>
              <a:rPr lang="da-DK" altLang="da-DK" dirty="0" smtClean="0">
                <a:solidFill>
                  <a:schemeClr val="accent3"/>
                </a:solidFill>
              </a:rPr>
              <a:t>Udgiftstyper omfattet af demografimodellerne</a:t>
            </a:r>
            <a:r>
              <a:rPr lang="da-DK" altLang="da-DK" dirty="0"/>
              <a:t/>
            </a:r>
            <a:br>
              <a:rPr lang="da-DK" altLang="da-DK" dirty="0"/>
            </a:br>
            <a:endParaRPr lang="da-DK" dirty="0">
              <a:solidFill>
                <a:schemeClr val="accent3"/>
              </a:solidFill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551384" y="134076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 smtClean="0">
                <a:solidFill>
                  <a:schemeClr val="accent1"/>
                </a:solidFill>
              </a:rPr>
              <a:t>?</a:t>
            </a:r>
            <a:endParaRPr lang="da-DK" b="1" dirty="0">
              <a:solidFill>
                <a:schemeClr val="accent1"/>
              </a:solidFill>
            </a:endParaRP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752" y="1123629"/>
            <a:ext cx="6552728" cy="499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4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VE powerpoint skabelon">
  <a:themeElements>
    <a:clrScheme name="VIVE farver">
      <a:dk1>
        <a:srgbClr val="666666"/>
      </a:dk1>
      <a:lt1>
        <a:srgbClr val="FFFFFF"/>
      </a:lt1>
      <a:dk2>
        <a:srgbClr val="F94B3A"/>
      </a:dk2>
      <a:lt2>
        <a:srgbClr val="F1F1F1"/>
      </a:lt2>
      <a:accent1>
        <a:srgbClr val="F94B3A"/>
      </a:accent1>
      <a:accent2>
        <a:srgbClr val="00AEB9"/>
      </a:accent2>
      <a:accent3>
        <a:srgbClr val="0076CE"/>
      </a:accent3>
      <a:accent4>
        <a:srgbClr val="C1D4E3"/>
      </a:accent4>
      <a:accent5>
        <a:srgbClr val="0A5E60"/>
      </a:accent5>
      <a:accent6>
        <a:srgbClr val="BADDE1"/>
      </a:accent6>
      <a:hlink>
        <a:srgbClr val="0076CE"/>
      </a:hlink>
      <a:folHlink>
        <a:srgbClr val="F94B3A"/>
      </a:folHlink>
    </a:clrScheme>
    <a:fontScheme name="Klassisk kontor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alt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ank Presentation 1">
        <a:dk1>
          <a:srgbClr val="666666"/>
        </a:dk1>
        <a:lt1>
          <a:srgbClr val="FFFFFF"/>
        </a:lt1>
        <a:dk2>
          <a:srgbClr val="FF3300"/>
        </a:dk2>
        <a:lt2>
          <a:srgbClr val="999999"/>
        </a:lt2>
        <a:accent1>
          <a:srgbClr val="FF3300"/>
        </a:accent1>
        <a:accent2>
          <a:srgbClr val="A9A9AA"/>
        </a:accent2>
        <a:accent3>
          <a:srgbClr val="FFFFFF"/>
        </a:accent3>
        <a:accent4>
          <a:srgbClr val="565656"/>
        </a:accent4>
        <a:accent5>
          <a:srgbClr val="FFADAA"/>
        </a:accent5>
        <a:accent6>
          <a:srgbClr val="99999A"/>
        </a:accent6>
        <a:hlink>
          <a:srgbClr val="666666"/>
        </a:hlink>
        <a:folHlink>
          <a:srgbClr val="73973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666666"/>
        </a:dk1>
        <a:lt1>
          <a:srgbClr val="FFFFFF"/>
        </a:lt1>
        <a:dk2>
          <a:srgbClr val="0099FF"/>
        </a:dk2>
        <a:lt2>
          <a:srgbClr val="999999"/>
        </a:lt2>
        <a:accent1>
          <a:srgbClr val="0099FF"/>
        </a:accent1>
        <a:accent2>
          <a:srgbClr val="A9A9AA"/>
        </a:accent2>
        <a:accent3>
          <a:srgbClr val="FFFFFF"/>
        </a:accent3>
        <a:accent4>
          <a:srgbClr val="565656"/>
        </a:accent4>
        <a:accent5>
          <a:srgbClr val="AACAFF"/>
        </a:accent5>
        <a:accent6>
          <a:srgbClr val="99999A"/>
        </a:accent6>
        <a:hlink>
          <a:srgbClr val="666666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666666"/>
        </a:dk1>
        <a:lt1>
          <a:srgbClr val="FFFFFF"/>
        </a:lt1>
        <a:dk2>
          <a:srgbClr val="73973D"/>
        </a:dk2>
        <a:lt2>
          <a:srgbClr val="999999"/>
        </a:lt2>
        <a:accent1>
          <a:srgbClr val="73973D"/>
        </a:accent1>
        <a:accent2>
          <a:srgbClr val="A9A9AA"/>
        </a:accent2>
        <a:accent3>
          <a:srgbClr val="FFFFFF"/>
        </a:accent3>
        <a:accent4>
          <a:srgbClr val="565656"/>
        </a:accent4>
        <a:accent5>
          <a:srgbClr val="BCC9AF"/>
        </a:accent5>
        <a:accent6>
          <a:srgbClr val="99999A"/>
        </a:accent6>
        <a:hlink>
          <a:srgbClr val="666666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VIVE præsentation" id="{759B1077-5858-4B22-A3F3-9AAD170C06A9}" vid="{C62F59A3-FDC9-4DF4-BC0B-301AB80E559E}"/>
    </a:ext>
  </a:extLst>
</a:theme>
</file>

<file path=ppt/theme/theme2.xml><?xml version="1.0" encoding="utf-8"?>
<a:theme xmlns:a="http://schemas.openxmlformats.org/drawingml/2006/main" name="Kontortema">
  <a:themeElements>
    <a:clrScheme name="VIVE farver">
      <a:dk1>
        <a:srgbClr val="666666"/>
      </a:dk1>
      <a:lt1>
        <a:srgbClr val="FFFFFF"/>
      </a:lt1>
      <a:dk2>
        <a:srgbClr val="F94B3A"/>
      </a:dk2>
      <a:lt2>
        <a:srgbClr val="F1F1F1"/>
      </a:lt2>
      <a:accent1>
        <a:srgbClr val="F94B3A"/>
      </a:accent1>
      <a:accent2>
        <a:srgbClr val="00AEB9"/>
      </a:accent2>
      <a:accent3>
        <a:srgbClr val="0076CE"/>
      </a:accent3>
      <a:accent4>
        <a:srgbClr val="C1D4E3"/>
      </a:accent4>
      <a:accent5>
        <a:srgbClr val="0A5E60"/>
      </a:accent5>
      <a:accent6>
        <a:srgbClr val="BADDE1"/>
      </a:accent6>
      <a:hlink>
        <a:srgbClr val="0076CE"/>
      </a:hlink>
      <a:folHlink>
        <a:srgbClr val="F94B3A"/>
      </a:folHlink>
    </a:clrScheme>
    <a:fontScheme name="Klassisk kontor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VIVE farver">
      <a:dk1>
        <a:srgbClr val="666666"/>
      </a:dk1>
      <a:lt1>
        <a:srgbClr val="FFFFFF"/>
      </a:lt1>
      <a:dk2>
        <a:srgbClr val="F94B3A"/>
      </a:dk2>
      <a:lt2>
        <a:srgbClr val="F1F1F1"/>
      </a:lt2>
      <a:accent1>
        <a:srgbClr val="F94B3A"/>
      </a:accent1>
      <a:accent2>
        <a:srgbClr val="00AEB9"/>
      </a:accent2>
      <a:accent3>
        <a:srgbClr val="0076CE"/>
      </a:accent3>
      <a:accent4>
        <a:srgbClr val="C1D4E3"/>
      </a:accent4>
      <a:accent5>
        <a:srgbClr val="0A5E60"/>
      </a:accent5>
      <a:accent6>
        <a:srgbClr val="BADDE1"/>
      </a:accent6>
      <a:hlink>
        <a:srgbClr val="0076CE"/>
      </a:hlink>
      <a:folHlink>
        <a:srgbClr val="F94B3A"/>
      </a:folHlink>
    </a:clrScheme>
    <a:fontScheme name="Klassisk kontor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VIVE præsentation</Template>
  <TotalTime>8025</TotalTime>
  <Words>2020</Words>
  <Application>Microsoft Office PowerPoint</Application>
  <PresentationFormat>Widescreen</PresentationFormat>
  <Paragraphs>295</Paragraphs>
  <Slides>27</Slides>
  <Notes>26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27</vt:i4>
      </vt:variant>
    </vt:vector>
  </HeadingPairs>
  <TitlesOfParts>
    <vt:vector size="30" baseType="lpstr">
      <vt:lpstr>Arial</vt:lpstr>
      <vt:lpstr>Verdana</vt:lpstr>
      <vt:lpstr>VIVE powerpoint skabelon</vt:lpstr>
      <vt:lpstr>Kort introduktion til rapportens konklusioner og spørgsmål til overvejelse i kommunerne</vt:lpstr>
      <vt:lpstr>Indledning</vt:lpstr>
      <vt:lpstr>Udbredelse af demografimodeller på ældreområdet</vt:lpstr>
      <vt:lpstr>Hvis man ikke har en demografimodel…</vt:lpstr>
      <vt:lpstr>Politisk forankring</vt:lpstr>
      <vt:lpstr>Administrativ forankring</vt:lpstr>
      <vt:lpstr>Spørgsmål til overvejelse i kommunerne – 1</vt:lpstr>
      <vt:lpstr>Delområder omfattet af demografimodellerne </vt:lpstr>
      <vt:lpstr>Udgiftstyper omfattet af demografimodellerne </vt:lpstr>
      <vt:lpstr>Korrektionsfaktorer</vt:lpstr>
      <vt:lpstr>Spørgsmål til overvejelse i kommunerne – 2</vt:lpstr>
      <vt:lpstr>Opbygning: enhedsbeløb, dækningsgrad og plejetyngde </vt:lpstr>
      <vt:lpstr>Enhedsbeløb i demografimodellerne </vt:lpstr>
      <vt:lpstr>Forventet dækningsgrad i demografimodellerne </vt:lpstr>
      <vt:lpstr>Forventet plejetyngde i demografimodellerne </vt:lpstr>
      <vt:lpstr>Aldersintervaller og datagrundlag </vt:lpstr>
      <vt:lpstr>Spørgsmål til overvejelse i kommunerne – 3</vt:lpstr>
      <vt:lpstr>Beregnet demografiregulering i budget 2020 </vt:lpstr>
      <vt:lpstr>Demografimodeller i budgetprocessen:  Hvordan indgår beregnede økonomiske konsekvenser?</vt:lpstr>
      <vt:lpstr>Demografimodeller i budgetprocessen: Hvor meget ender i det vedtagne budget?</vt:lpstr>
      <vt:lpstr>Demografimodeller i budgetprocessen:  Forholder politikerne sig til demografireguleringen?</vt:lpstr>
      <vt:lpstr>Udmøntning af demografiregulering efter budgetvedtagelse</vt:lpstr>
      <vt:lpstr>Spørgsmål til overvejelse i kommunerne – 4</vt:lpstr>
      <vt:lpstr>Serviceeftersyn og udvikling af demografimodeller</vt:lpstr>
      <vt:lpstr>Serviceeftersyn og udvikling af demografimodeller</vt:lpstr>
      <vt:lpstr>Serviceeftersyn og udvikling af demografimodeller</vt:lpstr>
      <vt:lpstr>Spørgsmål til overvejelse i kommunerne – 5</vt:lpstr>
    </vt:vector>
  </TitlesOfParts>
  <Company>KORA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Camilla T. Dalsgaard;Mads Thau</dc:creator>
  <cp:lastModifiedBy>Karen Thulesen</cp:lastModifiedBy>
  <cp:revision>565</cp:revision>
  <cp:lastPrinted>2017-12-12T08:36:12Z</cp:lastPrinted>
  <dcterms:created xsi:type="dcterms:W3CDTF">2017-11-22T07:55:25Z</dcterms:created>
  <dcterms:modified xsi:type="dcterms:W3CDTF">2020-09-15T07:04:41Z</dcterms:modified>
</cp:coreProperties>
</file>